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85" r:id="rId5"/>
    <p:sldId id="299" r:id="rId6"/>
    <p:sldId id="300" r:id="rId7"/>
    <p:sldId id="304" r:id="rId8"/>
    <p:sldId id="295" r:id="rId9"/>
    <p:sldId id="302" r:id="rId10"/>
    <p:sldId id="303" r:id="rId11"/>
    <p:sldId id="298" r:id="rId12"/>
    <p:sldId id="290" r:id="rId13"/>
    <p:sldId id="278" r:id="rId14"/>
    <p:sldId id="265" r:id="rId15"/>
    <p:sldId id="301" r:id="rId16"/>
    <p:sldId id="280" r:id="rId17"/>
    <p:sldId id="267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3BC"/>
    <a:srgbClr val="3A91B0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8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3CCF23D-FD66-4566-B0AA-E6D6A61E7B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A20567-3641-4044-A4FC-B8F3368C7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edfordyouthsocce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s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ay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3000" b="-1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63" y="3295290"/>
            <a:ext cx="2655310" cy="265531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9745"/>
            <a:ext cx="9144000" cy="2387600"/>
          </a:xfrm>
        </p:spPr>
        <p:txBody>
          <a:bodyPr/>
          <a:lstStyle/>
          <a:p>
            <a:r>
              <a:rPr lang="en-US" dirty="0"/>
              <a:t>Bedford Youth Soccer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8720" y="3073545"/>
            <a:ext cx="9144000" cy="1655762"/>
          </a:xfrm>
        </p:spPr>
        <p:txBody>
          <a:bodyPr/>
          <a:lstStyle/>
          <a:p>
            <a:r>
              <a:rPr lang="en-US" dirty="0"/>
              <a:t>Travel Coaches Meeting Fall 2021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ACB9-C14A-4AE5-82EB-A2F8E1B1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170432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Official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BAYS Roster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2FCC-ADBF-401D-90E0-858E0F44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2929128"/>
            <a:ext cx="10789920" cy="34442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Your team received a “roster announcement” from the Recreation Department. This is NOT your official BAYS Roster. It is just used for informational purposes.</a:t>
            </a:r>
          </a:p>
          <a:p>
            <a:r>
              <a:rPr lang="en-US" dirty="0">
                <a:solidFill>
                  <a:schemeClr val="bg1"/>
                </a:solidFill>
              </a:rPr>
              <a:t>Official BAYS Rosters will be generated by the Bedford Registrar (Nikki Taylor) and will be submitted to the league for approval.</a:t>
            </a:r>
          </a:p>
          <a:p>
            <a:r>
              <a:rPr lang="en-US" dirty="0">
                <a:solidFill>
                  <a:schemeClr val="bg1"/>
                </a:solidFill>
              </a:rPr>
              <a:t>Once the roster is approved by the league it will be emailed to you from Nikki. This roster contains all players and properly-credentialed coaches. </a:t>
            </a:r>
          </a:p>
          <a:p>
            <a:r>
              <a:rPr lang="en-US" dirty="0">
                <a:solidFill>
                  <a:schemeClr val="bg1"/>
                </a:solidFill>
              </a:rPr>
              <a:t>Coaches are required to bring two PAPER copies of this roster to each game. One copy will go to your opponent and one copy will go to your opponent.</a:t>
            </a:r>
          </a:p>
          <a:p>
            <a:r>
              <a:rPr lang="en-US" dirty="0">
                <a:solidFill>
                  <a:schemeClr val="bg1"/>
                </a:solidFill>
              </a:rPr>
              <a:t>Your team will not be permitted to play without copies of this roster. Additionally, coaches not listed on the roster are not permitted to be on the sideline.</a:t>
            </a:r>
          </a:p>
          <a:p>
            <a:r>
              <a:rPr lang="en-US" dirty="0">
                <a:solidFill>
                  <a:schemeClr val="bg1"/>
                </a:solidFill>
              </a:rPr>
              <a:t>Only 4 coaches are eligible to be listed on each roster and only 3 coaches are allowed on the sideline of each game.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A4A56-8DF2-4C6C-8F25-F6A67FA30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6E8FA-D5C9-4D08-B088-518FA60BE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0" y="15102"/>
            <a:ext cx="5314140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2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20" y="349662"/>
            <a:ext cx="10058400" cy="104103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20" y="1271939"/>
            <a:ext cx="7126040" cy="52363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Please Do: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Contact your opposing team’s coach by Wednesday before game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Verify your referee is coming to the game by Wednesday before the game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Verify your team’s availability for games over Bedford Day and Indigenous People’s Day Weekend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Pre-pone games if you will not have enough players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Communication with parents throughout the season is key. </a:t>
            </a:r>
          </a:p>
          <a:p>
            <a:r>
              <a:rPr lang="en-US" sz="2200" dirty="0">
                <a:solidFill>
                  <a:schemeClr val="bg1"/>
                </a:solidFill>
              </a:rPr>
              <a:t>Attitude: players follow the coaches example when it comes to attitude</a:t>
            </a:r>
          </a:p>
          <a:p>
            <a:r>
              <a:rPr lang="en-US" sz="2200" dirty="0">
                <a:solidFill>
                  <a:schemeClr val="bg1"/>
                </a:solidFill>
              </a:rPr>
              <a:t>Take care of the fields. Move the goals out of the goal mouths for practices. </a:t>
            </a:r>
          </a:p>
          <a:p>
            <a:r>
              <a:rPr lang="en-US" sz="2200" dirty="0">
                <a:solidFill>
                  <a:schemeClr val="bg1"/>
                </a:solidFill>
              </a:rPr>
              <a:t>Players may not wear jewelry </a:t>
            </a:r>
          </a:p>
          <a:p>
            <a:r>
              <a:rPr lang="en-US" sz="2200" dirty="0">
                <a:solidFill>
                  <a:schemeClr val="bg1"/>
                </a:solidFill>
              </a:rPr>
              <a:t>Weather cancellation: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By 7:00 AM (morning sessions)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By 11:00 AM (afternoon sessions)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If there is a weather cancellation it is the coaches responsibility to notify their players. </a:t>
            </a:r>
          </a:p>
          <a:p>
            <a:pPr lvl="2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16211-BBDB-45F2-A154-385AB63E3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80" y="1524000"/>
            <a:ext cx="4744720" cy="3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100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General Soccer Practice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32737"/>
            <a:ext cx="7345680" cy="509001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10 minutes before 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Coaches arrive and setup kid belongings area and any drills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Players may not be dropped off early!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5 minutes before 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Players begin to arrive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Coach greets each player, verbally verifies no symptoms and assigns the kid to an area for that belongings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Session start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Start drills / practice portion of session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40-60 minutes after session start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Start games / scrimmage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Session end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Players leave field immediately – absolutely no “extra” shots/practice/mingling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Coaches only collect all equipment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10 minutes after session end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Coaches leave field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4C5DC-D7FB-4BDF-868B-0028B95F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008"/>
            <a:ext cx="4403350" cy="31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7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73" y="1233516"/>
            <a:ext cx="4385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*Coaches keep forms in their team bag all season.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Forms will be emailed to parents before the start of the season.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This form will also include a zero tolerance pledge.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"/>
          <a:stretch/>
        </p:blipFill>
        <p:spPr>
          <a:xfrm>
            <a:off x="5772918" y="163945"/>
            <a:ext cx="5791009" cy="653010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3D42C-9BE3-4A32-99DD-37629C526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6EBAD2-5A67-4CE2-8227-55F023A39A95}"/>
              </a:ext>
            </a:extLst>
          </p:cNvPr>
          <p:cNvSpPr txBox="1">
            <a:spLocks/>
          </p:cNvSpPr>
          <p:nvPr/>
        </p:nvSpPr>
        <p:spPr>
          <a:xfrm>
            <a:off x="180300" y="410622"/>
            <a:ext cx="10058400" cy="1041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Medical form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19A80-571A-4876-9824-8F65855AAC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3"/>
          <a:stretch/>
        </p:blipFill>
        <p:spPr>
          <a:xfrm>
            <a:off x="1169133" y="3699793"/>
            <a:ext cx="2610387" cy="31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" y="620038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Adult registration/</a:t>
            </a:r>
            <a:r>
              <a:rPr lang="en-US" dirty="0" err="1">
                <a:solidFill>
                  <a:schemeClr val="bg1"/>
                </a:solidFill>
              </a:rPr>
              <a:t>cori</a:t>
            </a:r>
            <a:r>
              <a:rPr lang="en-US" dirty="0">
                <a:solidFill>
                  <a:schemeClr val="bg1"/>
                </a:solidFill>
              </a:rPr>
              <a:t>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88" y="1896733"/>
            <a:ext cx="11061192" cy="4050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MYSA Cori process has been emailed to all coaches.</a:t>
            </a:r>
          </a:p>
          <a:p>
            <a:r>
              <a:rPr lang="en-US" dirty="0">
                <a:solidFill>
                  <a:schemeClr val="bg1"/>
                </a:solidFill>
              </a:rPr>
              <a:t>Coaches who have not completed all requirements will not be able to attend any practices until they are cleared by Nikki.</a:t>
            </a:r>
          </a:p>
          <a:p>
            <a:r>
              <a:rPr lang="en-US" dirty="0">
                <a:solidFill>
                  <a:schemeClr val="bg1"/>
                </a:solidFill>
              </a:rPr>
              <a:t>We will not be able to add your team roster until you have completed the process.</a:t>
            </a:r>
          </a:p>
          <a:p>
            <a:r>
              <a:rPr lang="en-US" dirty="0">
                <a:solidFill>
                  <a:schemeClr val="bg1"/>
                </a:solidFill>
              </a:rPr>
              <a:t>CREDENTIALS- If you have completed all requirements your coach credential will be in your team bag by equipment pick up. If you still have things to complete we will need to schedule a time for you to pick it up once you are completed.</a:t>
            </a:r>
          </a:p>
          <a:p>
            <a:r>
              <a:rPr lang="en-US" dirty="0">
                <a:solidFill>
                  <a:schemeClr val="bg1"/>
                </a:solidFill>
              </a:rPr>
              <a:t>Please contact Nikki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any questions.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207F5-8607-4097-B109-220708BDD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r="6223" b="59079"/>
          <a:stretch/>
        </p:blipFill>
        <p:spPr>
          <a:xfrm>
            <a:off x="3113728" y="5271954"/>
            <a:ext cx="5964544" cy="13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7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2FAE-0A98-4EFD-9450-268132D0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28" y="0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4EE8-DD35-47E8-BC2C-AE4D2445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" y="1173480"/>
            <a:ext cx="11460480" cy="25589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Protect our fields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Move goals for practices to avoid wear and tear to the goal mouths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Moving the goals out of the goal mouths will also help the Public Works department mow inside of the goals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Make sure the goals are anchored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Avoid wet areas, damage to the field takes longer to fix than it does to create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notice an issue with a field or goal please let Nikki know as soon as possible so she can address it.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ED908-E7A7-4BB2-8B39-EF7D2001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DB7F1-86D4-4E46-A9A9-0C1FF1429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/>
        </p:blipFill>
        <p:spPr>
          <a:xfrm>
            <a:off x="0" y="3732404"/>
            <a:ext cx="12192000" cy="31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7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-270999"/>
            <a:ext cx="5917137" cy="1354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Travel Field assignments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977" y="603548"/>
            <a:ext cx="5836140" cy="135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FAC9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Grades 3-8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Two practices per week and one game per weekend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Games Begin September 11 and end November 13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Girls Practice Monday/Thursday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Boys Practice Tuesday/Friday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30BEC8-3987-4BCE-B5C3-C7BD4C895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32718"/>
              </p:ext>
            </p:extLst>
          </p:nvPr>
        </p:nvGraphicFramePr>
        <p:xfrm>
          <a:off x="148504" y="1905536"/>
          <a:ext cx="5883381" cy="483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127">
                  <a:extLst>
                    <a:ext uri="{9D8B030D-6E8A-4147-A177-3AD203B41FA5}">
                      <a16:colId xmlns:a16="http://schemas.microsoft.com/office/drawing/2014/main" val="2555804438"/>
                    </a:ext>
                  </a:extLst>
                </a:gridCol>
                <a:gridCol w="1961127">
                  <a:extLst>
                    <a:ext uri="{9D8B030D-6E8A-4147-A177-3AD203B41FA5}">
                      <a16:colId xmlns:a16="http://schemas.microsoft.com/office/drawing/2014/main" val="3266271957"/>
                    </a:ext>
                  </a:extLst>
                </a:gridCol>
                <a:gridCol w="1961127">
                  <a:extLst>
                    <a:ext uri="{9D8B030D-6E8A-4147-A177-3AD203B41FA5}">
                      <a16:colId xmlns:a16="http://schemas.microsoft.com/office/drawing/2014/main" val="4254227510"/>
                    </a:ext>
                  </a:extLst>
                </a:gridCol>
              </a:tblGrid>
              <a:tr h="7872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Group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 Location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Games</a:t>
                      </a: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87694"/>
                  </a:ext>
                </a:extLst>
              </a:tr>
              <a:tr h="5269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3-Lyons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22103"/>
                  </a:ext>
                </a:extLst>
              </a:tr>
              <a:tr h="5269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3-Toth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(7v7) Near Houses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36083"/>
                  </a:ext>
                </a:extLst>
              </a:tr>
              <a:tr h="5269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4-Nair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994631"/>
                  </a:ext>
                </a:extLst>
              </a:tr>
              <a:tr h="52691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4-Hurley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 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53599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5-Mancke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Front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Front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1769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6-Walton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80696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6-Hybl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8247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Girls Grade 8-Cullis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00501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41C3A1-190D-48CE-BF53-05C01176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01022"/>
              </p:ext>
            </p:extLst>
          </p:nvPr>
        </p:nvGraphicFramePr>
        <p:xfrm>
          <a:off x="6193874" y="621814"/>
          <a:ext cx="5285124" cy="611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94">
                  <a:extLst>
                    <a:ext uri="{9D8B030D-6E8A-4147-A177-3AD203B41FA5}">
                      <a16:colId xmlns:a16="http://schemas.microsoft.com/office/drawing/2014/main" val="2555804438"/>
                    </a:ext>
                  </a:extLst>
                </a:gridCol>
                <a:gridCol w="1761002">
                  <a:extLst>
                    <a:ext uri="{9D8B030D-6E8A-4147-A177-3AD203B41FA5}">
                      <a16:colId xmlns:a16="http://schemas.microsoft.com/office/drawing/2014/main" val="3266271957"/>
                    </a:ext>
                  </a:extLst>
                </a:gridCol>
                <a:gridCol w="1839228">
                  <a:extLst>
                    <a:ext uri="{9D8B030D-6E8A-4147-A177-3AD203B41FA5}">
                      <a16:colId xmlns:a16="http://schemas.microsoft.com/office/drawing/2014/main" val="4254227510"/>
                    </a:ext>
                  </a:extLst>
                </a:gridCol>
              </a:tblGrid>
              <a:tr h="8494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Group</a:t>
                      </a:r>
                    </a:p>
                  </a:txBody>
                  <a:tcPr>
                    <a:solidFill>
                      <a:srgbClr val="00B05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 Location</a:t>
                      </a:r>
                    </a:p>
                  </a:txBody>
                  <a:tcPr>
                    <a:solidFill>
                      <a:srgbClr val="00B050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Games</a:t>
                      </a:r>
                    </a:p>
                  </a:txBody>
                  <a:tcPr>
                    <a:solidFill>
                      <a:srgbClr val="00B050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87694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3-Gallant</a:t>
                      </a:r>
                    </a:p>
                  </a:txBody>
                  <a:tcPr>
                    <a:solidFill>
                      <a:srgbClr val="2E83B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Liljegren Field</a:t>
                      </a:r>
                    </a:p>
                  </a:txBody>
                  <a:tcPr>
                    <a:solidFill>
                      <a:srgbClr val="2E83B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</a:t>
                      </a:r>
                    </a:p>
                  </a:txBody>
                  <a:tcPr>
                    <a:solidFill>
                      <a:srgbClr val="2E83BC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22103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3-Hadden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Liljegren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Springs Brook Park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36083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3-Iandiorio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Liljegren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994631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4-Carroll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53599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4-Kresser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7v7 Near Houses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Lane School Soccer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41769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6-Parmentier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80696"/>
                  </a:ext>
                </a:extLst>
              </a:tr>
              <a:tr h="5630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6- Kaw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Back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8247"/>
                  </a:ext>
                </a:extLst>
              </a:tr>
              <a:tr h="556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6-TBD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Front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South Road Front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005013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8-Kruger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10865"/>
                  </a:ext>
                </a:extLst>
              </a:tr>
              <a:tr h="514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Boys Grade 8-Rotella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BHS Turf/Wilson Field</a:t>
                      </a:r>
                    </a:p>
                  </a:txBody>
                  <a:tcPr>
                    <a:solidFill>
                      <a:srgbClr val="2E83BC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47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21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8" y="356616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Equipment/Equipment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87" y="1668780"/>
            <a:ext cx="6282113" cy="483260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Equipment pick up is Thursday, September 2 from 4:00-6:00 PM at the Bedford Recreation Department (12 Mudge Way). Equipment pick up will be INSIDE. Please enter through the double green doors and come to the second floor.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Each team will receive hand sanitizer, sanitizing wipes and an electronic whistle. Each player will receive a </a:t>
            </a:r>
            <a:r>
              <a:rPr lang="en-US" dirty="0" err="1">
                <a:solidFill>
                  <a:schemeClr val="bg1"/>
                </a:solidFill>
              </a:rPr>
              <a:t>pinnie</a:t>
            </a:r>
            <a:r>
              <a:rPr lang="en-US" dirty="0">
                <a:solidFill>
                  <a:schemeClr val="bg1"/>
                </a:solidFill>
              </a:rPr>
              <a:t> that they should be given at the first practice. </a:t>
            </a:r>
            <a:r>
              <a:rPr lang="en-US" dirty="0" err="1">
                <a:solidFill>
                  <a:schemeClr val="bg1"/>
                </a:solidFill>
              </a:rPr>
              <a:t>Pinnies</a:t>
            </a:r>
            <a:r>
              <a:rPr lang="en-US" dirty="0">
                <a:solidFill>
                  <a:schemeClr val="bg1"/>
                </a:solidFill>
              </a:rPr>
              <a:t> should be taken home by players each practice and washed and brought to the next practice.  Players can KEEP these </a:t>
            </a:r>
            <a:r>
              <a:rPr lang="en-US" dirty="0" err="1">
                <a:solidFill>
                  <a:schemeClr val="bg1"/>
                </a:solidFill>
              </a:rPr>
              <a:t>pinnies</a:t>
            </a:r>
            <a:r>
              <a:rPr lang="en-US" dirty="0">
                <a:solidFill>
                  <a:schemeClr val="bg1"/>
                </a:solidFill>
              </a:rPr>
              <a:t> at the end of the season.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Shared equipment should be sanitized after each use.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D9FA8-6D0B-488A-B6BE-1805294AE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65960"/>
            <a:ext cx="539496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515112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Coaching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701" y="1736464"/>
            <a:ext cx="10783644" cy="445097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Visit </a:t>
            </a:r>
            <a:r>
              <a:rPr lang="en-US" sz="14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www.bedfordyouthsoccer.org</a:t>
            </a:r>
            <a:r>
              <a:rPr lang="en-US" sz="1400" dirty="0">
                <a:solidFill>
                  <a:schemeClr val="bg1"/>
                </a:solidFill>
              </a:rPr>
              <a:t> for coaching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Nikki Taylor- Bedford Youth Soccer Liaison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Jason Rotella- Chair, Bedford Soccer Association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For weekend field closures/program cancellation due to weather please check our website at </a:t>
            </a:r>
            <a:r>
              <a:rPr lang="en-US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www.bedfordyouthsoccer.org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Age Group Coordinators (Grade 3-8):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Girls Grade 3: Kevin Dickert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Girls Grade 4: Jason Rotella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Girls Grade 5/6: Heath Luedde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Girls Grade 7/8: Kostia Franklin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Boys Grade 3:  Heath Luedde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Boys Grade 4: Mary Gallant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Boys Grade 5/6: Sean Walton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</a:rPr>
              <a:t>Boys Grade 7/8: Damien Savoie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1A77D-2FF5-42D2-A3C4-1C692F7A6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8"/>
          <a:stretch/>
        </p:blipFill>
        <p:spPr>
          <a:xfrm>
            <a:off x="7458830" y="0"/>
            <a:ext cx="3255353" cy="6858000"/>
          </a:xfrm>
          <a:prstGeom prst="rect">
            <a:avLst/>
          </a:prstGeom>
        </p:spPr>
      </p:pic>
      <p:pic>
        <p:nvPicPr>
          <p:cNvPr id="1028" name="Picture 4" descr="BECOMING A COACH">
            <a:extLst>
              <a:ext uri="{FF2B5EF4-FFF2-40B4-BE49-F238E27FC236}">
                <a16:creationId xmlns:a16="http://schemas.microsoft.com/office/drawing/2014/main" id="{40CFA3D7-B112-4E89-B7D1-40C816150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8799" r="6080" b="18001"/>
          <a:stretch/>
        </p:blipFill>
        <p:spPr bwMode="auto">
          <a:xfrm>
            <a:off x="5579117" y="4148288"/>
            <a:ext cx="3255354" cy="22961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5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CE0B63-D34E-4239-957B-6EBC319263AF}"/>
              </a:ext>
            </a:extLst>
          </p:cNvPr>
          <p:cNvSpPr/>
          <p:nvPr/>
        </p:nvSpPr>
        <p:spPr>
          <a:xfrm>
            <a:off x="762000" y="883920"/>
            <a:ext cx="5730240" cy="5562600"/>
          </a:xfrm>
          <a:prstGeom prst="rect">
            <a:avLst/>
          </a:prstGeom>
          <a:solidFill>
            <a:srgbClr val="2E8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33337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25" y="5947525"/>
            <a:ext cx="910475" cy="9104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13560"/>
            <a:ext cx="11247120" cy="441110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Mission of Bedford Youth Soccer</a:t>
            </a:r>
          </a:p>
          <a:p>
            <a:r>
              <a:rPr lang="en-US" dirty="0">
                <a:solidFill>
                  <a:schemeClr val="bg1"/>
                </a:solidFill>
              </a:rPr>
              <a:t>COVID 19 Impacts</a:t>
            </a:r>
          </a:p>
          <a:p>
            <a:r>
              <a:rPr lang="en-US" dirty="0">
                <a:solidFill>
                  <a:schemeClr val="bg1"/>
                </a:solidFill>
              </a:rPr>
              <a:t>Important Websites</a:t>
            </a:r>
          </a:p>
          <a:p>
            <a:r>
              <a:rPr lang="en-US" dirty="0">
                <a:solidFill>
                  <a:schemeClr val="bg1"/>
                </a:solidFill>
              </a:rPr>
              <a:t>Referees</a:t>
            </a:r>
          </a:p>
          <a:p>
            <a:r>
              <a:rPr lang="en-US" dirty="0">
                <a:solidFill>
                  <a:schemeClr val="bg1"/>
                </a:solidFill>
              </a:rPr>
              <a:t>Zero Tolerance Policy</a:t>
            </a:r>
          </a:p>
          <a:p>
            <a:r>
              <a:rPr lang="en-US" dirty="0">
                <a:solidFill>
                  <a:schemeClr val="bg1"/>
                </a:solidFill>
              </a:rPr>
              <a:t>Games/Schedules</a:t>
            </a:r>
          </a:p>
          <a:p>
            <a:r>
              <a:rPr lang="en-US" dirty="0">
                <a:solidFill>
                  <a:schemeClr val="bg1"/>
                </a:solidFill>
              </a:rPr>
              <a:t>Practice Format</a:t>
            </a:r>
          </a:p>
          <a:p>
            <a:r>
              <a:rPr lang="en-US" dirty="0">
                <a:solidFill>
                  <a:schemeClr val="bg1"/>
                </a:solidFill>
              </a:rPr>
              <a:t>Medical Forms</a:t>
            </a:r>
          </a:p>
          <a:p>
            <a:r>
              <a:rPr lang="en-US" dirty="0">
                <a:solidFill>
                  <a:schemeClr val="bg1"/>
                </a:solidFill>
              </a:rPr>
              <a:t>Adult Registration and CORI Process</a:t>
            </a:r>
          </a:p>
          <a:p>
            <a:r>
              <a:rPr lang="en-US" dirty="0">
                <a:solidFill>
                  <a:schemeClr val="bg1"/>
                </a:solidFill>
              </a:rPr>
              <a:t>Fields</a:t>
            </a:r>
          </a:p>
          <a:p>
            <a:r>
              <a:rPr lang="en-US" dirty="0">
                <a:solidFill>
                  <a:schemeClr val="bg1"/>
                </a:solidFill>
              </a:rPr>
              <a:t>Travel Field Assignments</a:t>
            </a:r>
          </a:p>
          <a:p>
            <a:r>
              <a:rPr lang="en-US" dirty="0">
                <a:solidFill>
                  <a:schemeClr val="bg1"/>
                </a:solidFill>
              </a:rPr>
              <a:t>Coaching 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92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0D0D1B-6922-427C-A01B-65B71B1C1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2" b="27347"/>
          <a:stretch/>
        </p:blipFill>
        <p:spPr>
          <a:xfrm>
            <a:off x="0" y="0"/>
            <a:ext cx="12192000" cy="2451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" y="2694607"/>
            <a:ext cx="13843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Bedford Soccer's mission is to serve the children and achieve these goals: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1. All children can play. We provide opportunities for children of all skill levels to learn and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play the game.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2. Fun, learning, enjoyment. Having fun, learning and enjoying the game are always more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important than winning.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3. The game is the best teacher. Effective practice combines age-appropriate skill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development with time spent playing the game.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4. Sportsmanship and teamwork. Learning and demonstrating excellent sportsmanship and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teamwork are key parts of learning soccer. 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5. Positive coaching. Coaching must always be positive, supporting children's enjoyment of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the game, strengthening children's self esteem and creating a positive environment.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6. Positive spectatorship. Parents and spectators play a crucial role in providing a positive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experience for the children. Positive spectators show respect for and appreciation of the</a:t>
            </a:r>
          </a:p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</a:rPr>
              <a:t>	game, the coaches, and the players on all teams.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55" y="168516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Mission of Bedford Youth Soccer</a:t>
            </a:r>
          </a:p>
        </p:txBody>
      </p:sp>
    </p:spTree>
    <p:extLst>
      <p:ext uri="{BB962C8B-B14F-4D97-AF65-F5344CB8AC3E}">
        <p14:creationId xmlns:p14="http://schemas.microsoft.com/office/powerpoint/2010/main" val="1562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02B0-99D3-4D66-877B-34B4F8EA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0" y="118872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COVID-19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E37C-7E6A-490D-B6BE-3D15C8093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0" y="1600200"/>
            <a:ext cx="7494385" cy="477012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Currently, there are no state mandated COVID-19 restrictions for Soccer.</a:t>
            </a:r>
          </a:p>
          <a:p>
            <a:r>
              <a:rPr lang="en-US" sz="2400" dirty="0">
                <a:solidFill>
                  <a:schemeClr val="bg1"/>
                </a:solidFill>
              </a:rPr>
              <a:t>Players are not required to wear masks but they may choose to.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MYSA is currently recommending that coaches and spectators wear masks.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Additional cleaning supplies and hand sanitizer will be given to each team with additional supplies available upon request.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ask that coaches sanitize all shared equipment (balls, cones, etc.) often.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 ask that you minimize team huddles and discourage close contact on sidelines, high fives, fist bumps and hand shakes, and sharing water and food.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Each player will receive a </a:t>
            </a:r>
            <a:r>
              <a:rPr lang="en-US" sz="2400" dirty="0" err="1">
                <a:solidFill>
                  <a:schemeClr val="bg1"/>
                </a:solidFill>
              </a:rPr>
              <a:t>pinnie</a:t>
            </a:r>
            <a:r>
              <a:rPr lang="en-US" sz="2400" dirty="0">
                <a:solidFill>
                  <a:schemeClr val="bg1"/>
                </a:solidFill>
              </a:rPr>
              <a:t> that they can keep. We will not collect these </a:t>
            </a:r>
            <a:r>
              <a:rPr lang="en-US" sz="2400" dirty="0" err="1">
                <a:solidFill>
                  <a:schemeClr val="bg1"/>
                </a:solidFill>
              </a:rPr>
              <a:t>pinnies</a:t>
            </a:r>
            <a:r>
              <a:rPr lang="en-US" sz="2400" dirty="0">
                <a:solidFill>
                  <a:schemeClr val="bg1"/>
                </a:solidFill>
              </a:rPr>
              <a:t> at the end of the season. 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FF559-C0A5-4C3F-A399-5011CE3D7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3B8377-3640-4E00-8703-428017218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6" y="0"/>
            <a:ext cx="333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321E-D653-4FC2-B370-BB1C8C9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4908955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Current Rule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86577-9361-4EE0-A05F-84572F31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14" y="6055438"/>
            <a:ext cx="10058400" cy="6099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https://bays.org/book/playing-rules-and-regulations-bays-soccer-competition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A9DCF-972E-45D4-BFE7-828160DAB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7814F1-862A-4379-9630-17B3BC289535}"/>
              </a:ext>
            </a:extLst>
          </p:cNvPr>
          <p:cNvSpPr txBox="1">
            <a:spLocks/>
          </p:cNvSpPr>
          <p:nvPr/>
        </p:nvSpPr>
        <p:spPr>
          <a:xfrm>
            <a:off x="184186" y="789988"/>
            <a:ext cx="8641080" cy="1691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Bedford Youth </a:t>
            </a:r>
          </a:p>
          <a:p>
            <a:r>
              <a:rPr lang="en-US" dirty="0">
                <a:solidFill>
                  <a:schemeClr val="bg1"/>
                </a:solidFill>
              </a:rPr>
              <a:t>Soccer Website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D25D28-C942-4FE2-9327-876A705A0414}"/>
              </a:ext>
            </a:extLst>
          </p:cNvPr>
          <p:cNvSpPr txBox="1">
            <a:spLocks/>
          </p:cNvSpPr>
          <p:nvPr/>
        </p:nvSpPr>
        <p:spPr>
          <a:xfrm>
            <a:off x="184186" y="2404204"/>
            <a:ext cx="100584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www.bedfordyouthsoccer.org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55DA17-8727-4F60-A540-F83067D12EBF}"/>
              </a:ext>
            </a:extLst>
          </p:cNvPr>
          <p:cNvSpPr txBox="1">
            <a:spLocks/>
          </p:cNvSpPr>
          <p:nvPr/>
        </p:nvSpPr>
        <p:spPr>
          <a:xfrm>
            <a:off x="184186" y="3063741"/>
            <a:ext cx="10058400" cy="137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BAYS Website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A1864D-2A29-4888-A162-9A91A6A64280}"/>
              </a:ext>
            </a:extLst>
          </p:cNvPr>
          <p:cNvSpPr txBox="1">
            <a:spLocks/>
          </p:cNvSpPr>
          <p:nvPr/>
        </p:nvSpPr>
        <p:spPr>
          <a:xfrm>
            <a:off x="243840" y="4127319"/>
            <a:ext cx="100584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www.bays.org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13E6DD-FE0E-4C2B-ADFF-3221CE13E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14" y="712937"/>
            <a:ext cx="6821286" cy="51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1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F1C3-C1DC-412E-9872-67046C8E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513066"/>
            <a:ext cx="10058400" cy="11333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73EC-A7C6-4267-8D37-8FFC71F1D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6" y="1422400"/>
            <a:ext cx="6970982" cy="538693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referee coordinator is Bob </a:t>
            </a:r>
            <a:r>
              <a:rPr lang="en-US" dirty="0" smtClean="0">
                <a:solidFill>
                  <a:schemeClr val="bg1"/>
                </a:solidFill>
              </a:rPr>
              <a:t>Goodman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Bob is responsible for the training, coordination and scheduling of referees.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there is an issue concerning a referee you should be reaching out to Bob.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to confirm your referee?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home games, Head Coaches should be reaching out to their scheduled referee a few days before the game to confirm that they are aware of the game. If an issue arises that will give us time to trouble shoot.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If your game is cancelled you MUST let your referee know AND confirm that they have received the message. Please ask for confirmation.</a:t>
            </a:r>
          </a:p>
          <a:p>
            <a:pPr marL="27432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Referees are often young and learning too, they are your neighbors! Please be kind and helpful to them whenever possible. A referee shortage is not a problem that we want.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Manage your parents and let them know the expectations from the start. Do not allow parents to harass or talk to the referees. If there is a pattern please contact Nikki so she can handle it.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Zero tolerance violations often have consequences that range from apology letters to suspension of games. Bedford aims to have ZERO </a:t>
            </a:r>
            <a:r>
              <a:rPr lang="en-US" dirty="0" err="1">
                <a:solidFill>
                  <a:schemeClr val="bg1"/>
                </a:solidFill>
              </a:rPr>
              <a:t>Zero</a:t>
            </a:r>
            <a:r>
              <a:rPr lang="en-US" dirty="0">
                <a:solidFill>
                  <a:schemeClr val="bg1"/>
                </a:solidFill>
              </a:rPr>
              <a:t> Tolerance Violations from both parents, coaches and players. </a:t>
            </a:r>
          </a:p>
          <a:p>
            <a:pPr lvl="1"/>
            <a:endParaRPr lang="en-US" dirty="0"/>
          </a:p>
        </p:txBody>
      </p:sp>
      <p:pic>
        <p:nvPicPr>
          <p:cNvPr id="1026" name="Picture 2" descr="Everything You Need To Know To Become A Soccer Referee">
            <a:extLst>
              <a:ext uri="{FF2B5EF4-FFF2-40B4-BE49-F238E27FC236}">
                <a16:creationId xmlns:a16="http://schemas.microsoft.com/office/drawing/2014/main" id="{323B19E8-8D0C-492D-81CB-11830036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48" y="2407920"/>
            <a:ext cx="5111752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2E603-7C71-4AAE-975E-5150122F9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62A55D-4E50-48AF-AD03-A0D91BB78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147"/>
            <a:ext cx="5811315" cy="2893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1F1C3-C1DC-412E-9872-67046C8E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3" y="238495"/>
            <a:ext cx="10058400" cy="11333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Zero tolerance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785F3-FEE2-460C-B228-EAFCDE97B409}"/>
              </a:ext>
            </a:extLst>
          </p:cNvPr>
          <p:cNvSpPr txBox="1"/>
          <p:nvPr/>
        </p:nvSpPr>
        <p:spPr>
          <a:xfrm>
            <a:off x="4373881" y="1234980"/>
            <a:ext cx="7664426" cy="5232202"/>
          </a:xfrm>
          <a:prstGeom prst="rect">
            <a:avLst/>
          </a:prstGeom>
          <a:solidFill>
            <a:schemeClr val="bg1"/>
          </a:solidFill>
          <a:ln w="317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ZERO TOLERANCE POLICY: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All individuals responsible for a team and all spectators shall support the referee. Failure to do so will undermine the referee’s authority and has the potential of creating a hostile environment for the players, the referee, and all the other participants and spectators.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Consequently, BAYS has adopted and modified the following rules: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No one, except the players, is to speak to the referee during or after the game. Exceptions: Coaches may ask questions before the game, call for substitutions and point out emergencies during the game, or respond to the referee if addressed.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Absolutely no disputing calls, during or after the game, no remarks to the referee to watch certain players or attend to rough play.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NO YELLING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at the referee,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EVER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and no criticism, sarcasm, harassment, intimidation, or feedback of any kind during or after the game.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Violators may be ejected and are subject to disciplinary action by the BAYS Sportsmanship Review Committee.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If coaches or spectators have questions regarding particular calls, rules, or a referee, or wish to give feedback regarding a referee, please contact the town soccer club referee’s coordinator for the game in question, or contact the BAYS Referees Representative at </a:t>
            </a:r>
            <a:r>
              <a:rPr lang="en-US" sz="1600" u="sng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http://www.bays.org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B52F4-BC98-4DB3-99A9-01962D8BC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7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64" y="239082"/>
            <a:ext cx="10058400" cy="1125222"/>
          </a:xfrm>
        </p:spPr>
        <p:txBody>
          <a:bodyPr/>
          <a:lstStyle/>
          <a:p>
            <a:r>
              <a:rPr lang="en-US" dirty="0">
                <a:solidFill>
                  <a:srgbClr val="2E83BC"/>
                </a:solidFill>
              </a:rPr>
              <a:t>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378670" cy="5587538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Games begin on Saturday, September 11.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We are unapologetic about maintaining equal playing time in all positions, even goal. We are a town program, not a club program. We can play to win without sacrificing those principals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Fun: the top reason that kids stop playing is lack of fun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Match Day Check List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Referee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Corner Flags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Goals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Inspect the field conditions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Rosters-2 official copies for each game. Official BAYS roster (different from roster announcement) will be emailed to you. Print a bunch of copies for your bag.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Reporting results: Report your results to your BAYS section leader after your game. This is important so records are accurate, especially for misplaced teams.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Misplaced teams: If you are overwhelmed or overwhelming there is a possibility of moving after week 5. We will monitor. Talk to your AGC.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No heading for anyone except grades 7/8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BAYS guidelines for goal differential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E83BC"/>
                </a:solidFill>
              </a:rPr>
              <a:t>Max goal differential of 5 there is a good presentation on the BAYS website on how to manage. If you are not managing this we will hear about it.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DE86-ADF4-4093-ACE7-7A92E79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726"/>
            <a:ext cx="10058400" cy="16093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 I access my team’s schedule?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4110-1AF9-42CA-8B9A-C80FC81E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364" y="2073128"/>
            <a:ext cx="3504290" cy="40507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www.bays.org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Step 2: Current Season</a:t>
            </a:r>
          </a:p>
          <a:p>
            <a:r>
              <a:rPr lang="en-US" dirty="0">
                <a:solidFill>
                  <a:schemeClr val="bg1"/>
                </a:solidFill>
              </a:rPr>
              <a:t>Step 3: Schedule</a:t>
            </a:r>
          </a:p>
          <a:p>
            <a:r>
              <a:rPr lang="en-US" dirty="0">
                <a:solidFill>
                  <a:schemeClr val="bg1"/>
                </a:solidFill>
              </a:rPr>
              <a:t>Step 4: Chose the following for your team: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Season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Division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Home Section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Week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BF95A2-A0DD-4D17-AE11-72FE984BBDA2}"/>
              </a:ext>
            </a:extLst>
          </p:cNvPr>
          <p:cNvSpPr txBox="1">
            <a:spLocks/>
          </p:cNvSpPr>
          <p:nvPr/>
        </p:nvSpPr>
        <p:spPr>
          <a:xfrm>
            <a:off x="226917" y="2321865"/>
            <a:ext cx="3234060" cy="38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Step 1: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www.bays.org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Step 2: Current Season</a:t>
            </a:r>
          </a:p>
          <a:p>
            <a:r>
              <a:rPr lang="en-US" dirty="0">
                <a:solidFill>
                  <a:schemeClr val="bg1"/>
                </a:solidFill>
              </a:rPr>
              <a:t>Step 3: Teams/Games/Standings by town</a:t>
            </a:r>
          </a:p>
          <a:p>
            <a:r>
              <a:rPr lang="en-US" dirty="0">
                <a:solidFill>
                  <a:schemeClr val="bg1"/>
                </a:solidFill>
              </a:rPr>
              <a:t>Step 4: Chose Bedford Youth Soccer</a:t>
            </a:r>
          </a:p>
          <a:p>
            <a:r>
              <a:rPr lang="en-US" dirty="0">
                <a:solidFill>
                  <a:schemeClr val="bg1"/>
                </a:solidFill>
              </a:rPr>
              <a:t>Step 5: Chose your team</a:t>
            </a:r>
          </a:p>
          <a:p>
            <a:r>
              <a:rPr lang="en-US" dirty="0">
                <a:solidFill>
                  <a:schemeClr val="bg1"/>
                </a:solidFill>
              </a:rPr>
              <a:t>You can sync your game schedule to your calendar.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D599D-758D-44DC-8AC0-F95FB157C106}"/>
              </a:ext>
            </a:extLst>
          </p:cNvPr>
          <p:cNvSpPr txBox="1"/>
          <p:nvPr/>
        </p:nvSpPr>
        <p:spPr>
          <a:xfrm>
            <a:off x="226917" y="1465571"/>
            <a:ext cx="368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 can access your schedule this way: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81885-56CB-40E8-8030-CF1046E204D5}"/>
              </a:ext>
            </a:extLst>
          </p:cNvPr>
          <p:cNvSpPr txBox="1"/>
          <p:nvPr/>
        </p:nvSpPr>
        <p:spPr>
          <a:xfrm>
            <a:off x="3914364" y="1465571"/>
            <a:ext cx="368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Or this way…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CE3663-2A64-4E9C-85CB-2DD1DE979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870" y="5947525"/>
            <a:ext cx="910475" cy="910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9FDAD-961F-43D6-AD58-022572FA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72" y="2026962"/>
            <a:ext cx="4948928" cy="32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2877</TotalTime>
  <Words>2132</Words>
  <Application>Microsoft Office PowerPoint</Application>
  <PresentationFormat>Widescreen</PresentationFormat>
  <Paragraphs>248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Helvetica</vt:lpstr>
      <vt:lpstr>Rockwell</vt:lpstr>
      <vt:lpstr>Rockwell Condensed</vt:lpstr>
      <vt:lpstr>Wingdings</vt:lpstr>
      <vt:lpstr>Wood Type</vt:lpstr>
      <vt:lpstr>Bedford Youth Soccer</vt:lpstr>
      <vt:lpstr>Agenda</vt:lpstr>
      <vt:lpstr>PowerPoint Presentation</vt:lpstr>
      <vt:lpstr>COVID-19 Impacts</vt:lpstr>
      <vt:lpstr>Current Rule book</vt:lpstr>
      <vt:lpstr>Referees</vt:lpstr>
      <vt:lpstr>Zero tolerance policy</vt:lpstr>
      <vt:lpstr>Games</vt:lpstr>
      <vt:lpstr>How do I access my team’s schedule?</vt:lpstr>
      <vt:lpstr>Official  BAYS Roster</vt:lpstr>
      <vt:lpstr>games</vt:lpstr>
      <vt:lpstr>General Soccer Practice format</vt:lpstr>
      <vt:lpstr>PowerPoint Presentation</vt:lpstr>
      <vt:lpstr>Adult registration/cori process</vt:lpstr>
      <vt:lpstr>fields</vt:lpstr>
      <vt:lpstr>Travel Field assignments </vt:lpstr>
      <vt:lpstr>Equipment/Equipment Distribution</vt:lpstr>
      <vt:lpstr>Coaching resources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Bedford Youth Soccer</dc:title>
  <dc:creator>Taylor, Nikki</dc:creator>
  <cp:lastModifiedBy>Rotella, Jason - 1005 - MITLL</cp:lastModifiedBy>
  <cp:revision>124</cp:revision>
  <dcterms:created xsi:type="dcterms:W3CDTF">2020-08-12T18:16:04Z</dcterms:created>
  <dcterms:modified xsi:type="dcterms:W3CDTF">2021-09-03T01:09:41Z</dcterms:modified>
</cp:coreProperties>
</file>