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76" r:id="rId8"/>
    <p:sldId id="278" r:id="rId9"/>
    <p:sldId id="262" r:id="rId10"/>
    <p:sldId id="265" r:id="rId11"/>
    <p:sldId id="280" r:id="rId12"/>
    <p:sldId id="281" r:id="rId13"/>
    <p:sldId id="283" r:id="rId14"/>
    <p:sldId id="267" r:id="rId15"/>
    <p:sldId id="279"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CCF23D-FD66-4566-B0AA-E6D6A61E7B0C}"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3A20567-3641-4044-A4FC-B8F3368C72A5}" type="slidenum">
              <a:rPr lang="en-US" smtClean="0"/>
              <a:t>‹#›</a:t>
            </a:fld>
            <a:endParaRPr lang="en-US"/>
          </a:p>
        </p:txBody>
      </p:sp>
    </p:spTree>
    <p:extLst>
      <p:ext uri="{BB962C8B-B14F-4D97-AF65-F5344CB8AC3E}">
        <p14:creationId xmlns:p14="http://schemas.microsoft.com/office/powerpoint/2010/main" val="3877891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CCF23D-FD66-4566-B0AA-E6D6A61E7B0C}"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20567-3641-4044-A4FC-B8F3368C72A5}" type="slidenum">
              <a:rPr lang="en-US" smtClean="0"/>
              <a:t>‹#›</a:t>
            </a:fld>
            <a:endParaRPr lang="en-US"/>
          </a:p>
        </p:txBody>
      </p:sp>
    </p:spTree>
    <p:extLst>
      <p:ext uri="{BB962C8B-B14F-4D97-AF65-F5344CB8AC3E}">
        <p14:creationId xmlns:p14="http://schemas.microsoft.com/office/powerpoint/2010/main" val="329995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CCF23D-FD66-4566-B0AA-E6D6A61E7B0C}"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20567-3641-4044-A4FC-B8F3368C72A5}" type="slidenum">
              <a:rPr lang="en-US" smtClean="0"/>
              <a:t>‹#›</a:t>
            </a:fld>
            <a:endParaRPr lang="en-US"/>
          </a:p>
        </p:txBody>
      </p:sp>
    </p:spTree>
    <p:extLst>
      <p:ext uri="{BB962C8B-B14F-4D97-AF65-F5344CB8AC3E}">
        <p14:creationId xmlns:p14="http://schemas.microsoft.com/office/powerpoint/2010/main" val="245541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CCF23D-FD66-4566-B0AA-E6D6A61E7B0C}"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20567-3641-4044-A4FC-B8F3368C72A5}" type="slidenum">
              <a:rPr lang="en-US" smtClean="0"/>
              <a:t>‹#›</a:t>
            </a:fld>
            <a:endParaRPr lang="en-US"/>
          </a:p>
        </p:txBody>
      </p:sp>
    </p:spTree>
    <p:extLst>
      <p:ext uri="{BB962C8B-B14F-4D97-AF65-F5344CB8AC3E}">
        <p14:creationId xmlns:p14="http://schemas.microsoft.com/office/powerpoint/2010/main" val="36453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B3CCF23D-FD66-4566-B0AA-E6D6A61E7B0C}" type="datetimeFigureOut">
              <a:rPr lang="en-US" smtClean="0"/>
              <a:t>9/22/2020</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3A20567-3641-4044-A4FC-B8F3368C72A5}" type="slidenum">
              <a:rPr lang="en-US" smtClean="0"/>
              <a:t>‹#›</a:t>
            </a:fld>
            <a:endParaRPr lang="en-US"/>
          </a:p>
        </p:txBody>
      </p:sp>
    </p:spTree>
    <p:extLst>
      <p:ext uri="{BB962C8B-B14F-4D97-AF65-F5344CB8AC3E}">
        <p14:creationId xmlns:p14="http://schemas.microsoft.com/office/powerpoint/2010/main" val="271828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CCF23D-FD66-4566-B0AA-E6D6A61E7B0C}"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20567-3641-4044-A4FC-B8F3368C72A5}" type="slidenum">
              <a:rPr lang="en-US" smtClean="0"/>
              <a:t>‹#›</a:t>
            </a:fld>
            <a:endParaRPr lang="en-US"/>
          </a:p>
        </p:txBody>
      </p:sp>
    </p:spTree>
    <p:extLst>
      <p:ext uri="{BB962C8B-B14F-4D97-AF65-F5344CB8AC3E}">
        <p14:creationId xmlns:p14="http://schemas.microsoft.com/office/powerpoint/2010/main" val="383911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CCF23D-FD66-4566-B0AA-E6D6A61E7B0C}" type="datetimeFigureOut">
              <a:rPr lang="en-US" smtClean="0"/>
              <a:t>9/22/2020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A20567-3641-4044-A4FC-B8F3368C72A5}" type="slidenum">
              <a:rPr lang="en-US" smtClean="0"/>
              <a:t>‹#›</a:t>
            </a:fld>
            <a:endParaRPr lang="en-US"/>
          </a:p>
        </p:txBody>
      </p:sp>
    </p:spTree>
    <p:extLst>
      <p:ext uri="{BB962C8B-B14F-4D97-AF65-F5344CB8AC3E}">
        <p14:creationId xmlns:p14="http://schemas.microsoft.com/office/powerpoint/2010/main" val="3157002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CCF23D-FD66-4566-B0AA-E6D6A61E7B0C}" type="datetimeFigureOut">
              <a:rPr lang="en-US" smtClean="0"/>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20567-3641-4044-A4FC-B8F3368C72A5}" type="slidenum">
              <a:rPr lang="en-US" smtClean="0"/>
              <a:t>‹#›</a:t>
            </a:fld>
            <a:endParaRPr lang="en-US"/>
          </a:p>
        </p:txBody>
      </p:sp>
    </p:spTree>
    <p:extLst>
      <p:ext uri="{BB962C8B-B14F-4D97-AF65-F5344CB8AC3E}">
        <p14:creationId xmlns:p14="http://schemas.microsoft.com/office/powerpoint/2010/main" val="349836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CF23D-FD66-4566-B0AA-E6D6A61E7B0C}" type="datetimeFigureOut">
              <a:rPr lang="en-US" smtClean="0"/>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A20567-3641-4044-A4FC-B8F3368C72A5}" type="slidenum">
              <a:rPr lang="en-US" smtClean="0"/>
              <a:t>‹#›</a:t>
            </a:fld>
            <a:endParaRPr lang="en-US"/>
          </a:p>
        </p:txBody>
      </p:sp>
    </p:spTree>
    <p:extLst>
      <p:ext uri="{BB962C8B-B14F-4D97-AF65-F5344CB8AC3E}">
        <p14:creationId xmlns:p14="http://schemas.microsoft.com/office/powerpoint/2010/main" val="67050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3CCF23D-FD66-4566-B0AA-E6D6A61E7B0C}"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3A20567-3641-4044-A4FC-B8F3368C72A5}" type="slidenum">
              <a:rPr lang="en-US" smtClean="0"/>
              <a:t>‹#›</a:t>
            </a:fld>
            <a:endParaRPr lang="en-US"/>
          </a:p>
        </p:txBody>
      </p:sp>
    </p:spTree>
    <p:extLst>
      <p:ext uri="{BB962C8B-B14F-4D97-AF65-F5344CB8AC3E}">
        <p14:creationId xmlns:p14="http://schemas.microsoft.com/office/powerpoint/2010/main" val="1154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3CCF23D-FD66-4566-B0AA-E6D6A61E7B0C}" type="datetimeFigureOut">
              <a:rPr lang="en-US" smtClean="0"/>
              <a:t>9/22/2020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3A20567-3641-4044-A4FC-B8F3368C72A5}" type="slidenum">
              <a:rPr lang="en-US" smtClean="0"/>
              <a:t>‹#›</a:t>
            </a:fld>
            <a:endParaRPr lang="en-US"/>
          </a:p>
        </p:txBody>
      </p:sp>
    </p:spTree>
    <p:extLst>
      <p:ext uri="{BB962C8B-B14F-4D97-AF65-F5344CB8AC3E}">
        <p14:creationId xmlns:p14="http://schemas.microsoft.com/office/powerpoint/2010/main" val="384543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3CCF23D-FD66-4566-B0AA-E6D6A61E7B0C}" type="datetimeFigureOut">
              <a:rPr lang="en-US" smtClean="0"/>
              <a:t>9/22/2020</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3A20567-3641-4044-A4FC-B8F3368C72A5}" type="slidenum">
              <a:rPr lang="en-US" smtClean="0"/>
              <a:t>‹#›</a:t>
            </a:fld>
            <a:endParaRPr lang="en-US"/>
          </a:p>
        </p:txBody>
      </p:sp>
    </p:spTree>
    <p:extLst>
      <p:ext uri="{BB962C8B-B14F-4D97-AF65-F5344CB8AC3E}">
        <p14:creationId xmlns:p14="http://schemas.microsoft.com/office/powerpoint/2010/main" val="306384102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edfordrecreation.org/" TargetMode="External"/><Relationship Id="rId2" Type="http://schemas.openxmlformats.org/officeDocument/2006/relationships/hyperlink" Target="http://www.bedfordyouthsoccer.or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9363" y="3295290"/>
            <a:ext cx="2655310" cy="2655310"/>
          </a:xfrm>
          <a:prstGeom prst="rect">
            <a:avLst/>
          </a:prstGeom>
          <a:effectLst>
            <a:outerShdw blurRad="50800" dist="50800" dir="5400000" algn="ctr" rotWithShape="0">
              <a:srgbClr val="000000"/>
            </a:outerShdw>
          </a:effectLst>
        </p:spPr>
      </p:pic>
      <p:sp>
        <p:nvSpPr>
          <p:cNvPr id="2" name="Title 1"/>
          <p:cNvSpPr>
            <a:spLocks noGrp="1"/>
          </p:cNvSpPr>
          <p:nvPr>
            <p:ph type="ctrTitle"/>
          </p:nvPr>
        </p:nvSpPr>
        <p:spPr>
          <a:xfrm>
            <a:off x="1524000" y="1879745"/>
            <a:ext cx="9144000" cy="2387600"/>
          </a:xfrm>
        </p:spPr>
        <p:txBody>
          <a:bodyPr/>
          <a:lstStyle/>
          <a:p>
            <a:r>
              <a:rPr lang="en-US" dirty="0" smtClean="0"/>
              <a:t>Bedford Youth Soccer</a:t>
            </a:r>
            <a:endParaRPr lang="en-US" dirty="0"/>
          </a:p>
        </p:txBody>
      </p:sp>
      <p:sp>
        <p:nvSpPr>
          <p:cNvPr id="3" name="Subtitle 2"/>
          <p:cNvSpPr>
            <a:spLocks noGrp="1"/>
          </p:cNvSpPr>
          <p:nvPr>
            <p:ph type="subTitle" idx="1"/>
          </p:nvPr>
        </p:nvSpPr>
        <p:spPr>
          <a:xfrm>
            <a:off x="1524000" y="4433311"/>
            <a:ext cx="9144000" cy="1655762"/>
          </a:xfrm>
        </p:spPr>
        <p:txBody>
          <a:bodyPr/>
          <a:lstStyle/>
          <a:p>
            <a:r>
              <a:rPr lang="en-US" dirty="0" smtClean="0"/>
              <a:t>Coaches Information</a:t>
            </a:r>
            <a:endParaRPr lang="en-US" dirty="0"/>
          </a:p>
        </p:txBody>
      </p:sp>
    </p:spTree>
    <p:extLst>
      <p:ext uri="{BB962C8B-B14F-4D97-AF65-F5344CB8AC3E}">
        <p14:creationId xmlns:p14="http://schemas.microsoft.com/office/powerpoint/2010/main" val="1854959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CORI</a:t>
            </a:r>
            <a:endParaRPr lang="en-US" dirty="0"/>
          </a:p>
        </p:txBody>
      </p:sp>
      <p:sp>
        <p:nvSpPr>
          <p:cNvPr id="3" name="Content Placeholder 2"/>
          <p:cNvSpPr>
            <a:spLocks noGrp="1"/>
          </p:cNvSpPr>
          <p:nvPr>
            <p:ph idx="1"/>
          </p:nvPr>
        </p:nvSpPr>
        <p:spPr/>
        <p:txBody>
          <a:bodyPr/>
          <a:lstStyle/>
          <a:p>
            <a:r>
              <a:rPr lang="en-US" dirty="0" smtClean="0"/>
              <a:t>Town of Bedford CORI form is required for all coaches/coordinators. CORI forms should be emailed to Nikki Taylor at </a:t>
            </a:r>
            <a:r>
              <a:rPr lang="en-US" dirty="0" err="1" smtClean="0"/>
              <a:t>ntaylor@bedfordma.gov</a:t>
            </a:r>
            <a:endParaRPr lang="en-US" dirty="0" smtClean="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Tree>
    <p:extLst>
      <p:ext uri="{BB962C8B-B14F-4D97-AF65-F5344CB8AC3E}">
        <p14:creationId xmlns:p14="http://schemas.microsoft.com/office/powerpoint/2010/main" val="90647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3-8 Field </a:t>
            </a:r>
            <a:r>
              <a:rPr lang="en-US" dirty="0"/>
              <a:t>assignments </a:t>
            </a:r>
          </a:p>
        </p:txBody>
      </p:sp>
      <p:sp>
        <p:nvSpPr>
          <p:cNvPr id="4" name="Text Box 2"/>
          <p:cNvSpPr txBox="1">
            <a:spLocks noChangeArrowheads="1"/>
          </p:cNvSpPr>
          <p:nvPr/>
        </p:nvSpPr>
        <p:spPr bwMode="auto">
          <a:xfrm>
            <a:off x="159459" y="1748004"/>
            <a:ext cx="11527970" cy="4433433"/>
          </a:xfrm>
          <a:prstGeom prst="rect">
            <a:avLst/>
          </a:prstGeom>
          <a:noFill/>
          <a:ln w="127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EFAC9"/>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rPr>
              <a:t>Grades 3-8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One weeknight &amp; Saturdays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Week of September 28-Week of November 9</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56162685"/>
              </p:ext>
            </p:extLst>
          </p:nvPr>
        </p:nvGraphicFramePr>
        <p:xfrm>
          <a:off x="1191491" y="2598966"/>
          <a:ext cx="4645891" cy="2816237"/>
        </p:xfrm>
        <a:graphic>
          <a:graphicData uri="http://schemas.openxmlformats.org/drawingml/2006/table">
            <a:tbl>
              <a:tblPr firstRow="1" bandRow="1">
                <a:tableStyleId>{5C22544A-7EE6-4342-B048-85BDC9FD1C3A}</a:tableStyleId>
              </a:tblPr>
              <a:tblGrid>
                <a:gridCol w="1161473">
                  <a:extLst>
                    <a:ext uri="{9D8B030D-6E8A-4147-A177-3AD203B41FA5}">
                      <a16:colId xmlns:a16="http://schemas.microsoft.com/office/drawing/2014/main" val="1850953369"/>
                    </a:ext>
                  </a:extLst>
                </a:gridCol>
                <a:gridCol w="1904814">
                  <a:extLst>
                    <a:ext uri="{9D8B030D-6E8A-4147-A177-3AD203B41FA5}">
                      <a16:colId xmlns:a16="http://schemas.microsoft.com/office/drawing/2014/main" val="2327296329"/>
                    </a:ext>
                  </a:extLst>
                </a:gridCol>
                <a:gridCol w="1579604">
                  <a:extLst>
                    <a:ext uri="{9D8B030D-6E8A-4147-A177-3AD203B41FA5}">
                      <a16:colId xmlns:a16="http://schemas.microsoft.com/office/drawing/2014/main" val="552723312"/>
                    </a:ext>
                  </a:extLst>
                </a:gridCol>
              </a:tblGrid>
              <a:tr h="469277">
                <a:tc>
                  <a:txBody>
                    <a:bodyPr/>
                    <a:lstStyle/>
                    <a:p>
                      <a:pPr algn="ctr"/>
                      <a:r>
                        <a:rPr lang="en-US" sz="1200" dirty="0" smtClean="0">
                          <a:latin typeface="Calibri" panose="020F0502020204030204" pitchFamily="34" charset="0"/>
                        </a:rPr>
                        <a:t>Age</a:t>
                      </a:r>
                      <a:r>
                        <a:rPr lang="en-US" sz="1200" baseline="0" dirty="0" smtClean="0">
                          <a:latin typeface="Calibri" panose="020F0502020204030204" pitchFamily="34" charset="0"/>
                        </a:rPr>
                        <a:t> Group</a:t>
                      </a:r>
                      <a:endParaRPr lang="en-US" sz="1200" dirty="0">
                        <a:latin typeface="Calibri" panose="020F0502020204030204" pitchFamily="34" charset="0"/>
                      </a:endParaRPr>
                    </a:p>
                  </a:txBody>
                  <a:tcPr>
                    <a:solidFill>
                      <a:srgbClr val="0070C0"/>
                    </a:solidFill>
                  </a:tcPr>
                </a:tc>
                <a:tc>
                  <a:txBody>
                    <a:bodyPr/>
                    <a:lstStyle/>
                    <a:p>
                      <a:pPr algn="ctr"/>
                      <a:r>
                        <a:rPr lang="en-US" sz="1200" dirty="0" smtClean="0">
                          <a:latin typeface="Calibri" panose="020F0502020204030204" pitchFamily="34" charset="0"/>
                        </a:rPr>
                        <a:t>Days/Times</a:t>
                      </a:r>
                      <a:endParaRPr lang="en-US" sz="1200" dirty="0">
                        <a:latin typeface="Calibri" panose="020F0502020204030204" pitchFamily="34" charset="0"/>
                      </a:endParaRPr>
                    </a:p>
                  </a:txBody>
                  <a:tcPr>
                    <a:solidFill>
                      <a:srgbClr val="0070C0"/>
                    </a:solidFill>
                  </a:tcPr>
                </a:tc>
                <a:tc>
                  <a:txBody>
                    <a:bodyPr/>
                    <a:lstStyle/>
                    <a:p>
                      <a:pPr algn="ctr"/>
                      <a:r>
                        <a:rPr lang="en-US" sz="1200" dirty="0" smtClean="0">
                          <a:latin typeface="Calibri" panose="020F0502020204030204" pitchFamily="34" charset="0"/>
                        </a:rPr>
                        <a:t>Field Location</a:t>
                      </a:r>
                      <a:endParaRPr lang="en-US" sz="1200" dirty="0">
                        <a:latin typeface="Calibri" panose="020F0502020204030204" pitchFamily="34" charset="0"/>
                      </a:endParaRPr>
                    </a:p>
                  </a:txBody>
                  <a:tcPr>
                    <a:solidFill>
                      <a:srgbClr val="0070C0"/>
                    </a:solidFill>
                  </a:tcPr>
                </a:tc>
                <a:extLst>
                  <a:ext uri="{0D108BD9-81ED-4DB2-BD59-A6C34878D82A}">
                    <a16:rowId xmlns:a16="http://schemas.microsoft.com/office/drawing/2014/main" val="1757803455"/>
                  </a:ext>
                </a:extLst>
              </a:tr>
              <a:tr h="370840">
                <a:tc>
                  <a:txBody>
                    <a:bodyPr/>
                    <a:lstStyle/>
                    <a:p>
                      <a:r>
                        <a:rPr lang="en-US" sz="1050" dirty="0" smtClean="0">
                          <a:solidFill>
                            <a:schemeClr val="bg1"/>
                          </a:solidFill>
                          <a:latin typeface="Calibri" panose="020F0502020204030204" pitchFamily="34" charset="0"/>
                        </a:rPr>
                        <a:t>Girls Grade 3</a:t>
                      </a:r>
                      <a:endParaRPr lang="en-US" sz="1050" dirty="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Mondays (6:00-7:30 PM)</a:t>
                      </a:r>
                    </a:p>
                    <a:p>
                      <a:r>
                        <a:rPr lang="en-US" sz="1050" dirty="0" smtClean="0">
                          <a:solidFill>
                            <a:schemeClr val="bg1"/>
                          </a:solidFill>
                          <a:latin typeface="Calibri" panose="020F0502020204030204" pitchFamily="34" charset="0"/>
                        </a:rPr>
                        <a:t>Saturdays (10:30-12:00</a:t>
                      </a:r>
                      <a:r>
                        <a:rPr lang="en-US" sz="1050" baseline="0" dirty="0" smtClean="0">
                          <a:solidFill>
                            <a:schemeClr val="bg1"/>
                          </a:solidFill>
                          <a:latin typeface="Calibri" panose="020F0502020204030204" pitchFamily="34" charset="0"/>
                        </a:rPr>
                        <a:t> PM)</a:t>
                      </a:r>
                      <a:endParaRPr lang="en-US" sz="1050" dirty="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Springs Brook Park/</a:t>
                      </a:r>
                      <a:r>
                        <a:rPr lang="en-US" sz="1050" dirty="0" err="1" smtClean="0">
                          <a:solidFill>
                            <a:schemeClr val="bg1"/>
                          </a:solidFill>
                          <a:latin typeface="Calibri" panose="020F0502020204030204" pitchFamily="34" charset="0"/>
                        </a:rPr>
                        <a:t>VA1</a:t>
                      </a:r>
                      <a:endParaRPr lang="en-US" sz="1050" dirty="0">
                        <a:solidFill>
                          <a:schemeClr val="bg1"/>
                        </a:solidFill>
                        <a:latin typeface="Calibri" panose="020F0502020204030204" pitchFamily="34" charset="0"/>
                      </a:endParaRPr>
                    </a:p>
                  </a:txBody>
                  <a:tcPr>
                    <a:solidFill>
                      <a:srgbClr val="0070C0"/>
                    </a:solidFill>
                  </a:tcPr>
                </a:tc>
                <a:extLst>
                  <a:ext uri="{0D108BD9-81ED-4DB2-BD59-A6C34878D82A}">
                    <a16:rowId xmlns:a16="http://schemas.microsoft.com/office/drawing/2014/main" val="1027945746"/>
                  </a:ext>
                </a:extLst>
              </a:tr>
              <a:tr h="370840">
                <a:tc>
                  <a:txBody>
                    <a:bodyPr/>
                    <a:lstStyle/>
                    <a:p>
                      <a:r>
                        <a:rPr lang="en-US" sz="1050" dirty="0" smtClean="0">
                          <a:solidFill>
                            <a:schemeClr val="bg1"/>
                          </a:solidFill>
                          <a:latin typeface="Calibri" panose="020F0502020204030204" pitchFamily="34" charset="0"/>
                        </a:rPr>
                        <a:t>Girls Grade 4</a:t>
                      </a:r>
                      <a:endParaRPr lang="en-US" sz="1050" dirty="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Mondays (6:00-7:30 PM)</a:t>
                      </a:r>
                    </a:p>
                    <a:p>
                      <a:r>
                        <a:rPr lang="en-US" sz="1050" dirty="0" smtClean="0">
                          <a:solidFill>
                            <a:schemeClr val="bg1"/>
                          </a:solidFill>
                          <a:latin typeface="Calibri" panose="020F0502020204030204" pitchFamily="34" charset="0"/>
                        </a:rPr>
                        <a:t>Saturdays (11:45-1:15</a:t>
                      </a:r>
                      <a:r>
                        <a:rPr lang="en-US" sz="1050" baseline="0" dirty="0" smtClean="0">
                          <a:solidFill>
                            <a:schemeClr val="bg1"/>
                          </a:solidFill>
                          <a:latin typeface="Calibri" panose="020F0502020204030204" pitchFamily="34" charset="0"/>
                        </a:rPr>
                        <a:t> PM)</a:t>
                      </a:r>
                      <a:endParaRPr lang="en-US" sz="1050" dirty="0" smtClean="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Lane School Soccer</a:t>
                      </a:r>
                      <a:endParaRPr lang="en-US" sz="1050" dirty="0">
                        <a:solidFill>
                          <a:schemeClr val="bg1"/>
                        </a:solidFill>
                        <a:latin typeface="Calibri" panose="020F0502020204030204" pitchFamily="34" charset="0"/>
                      </a:endParaRPr>
                    </a:p>
                  </a:txBody>
                  <a:tcPr>
                    <a:solidFill>
                      <a:srgbClr val="0070C0"/>
                    </a:solidFill>
                  </a:tcPr>
                </a:tc>
                <a:extLst>
                  <a:ext uri="{0D108BD9-81ED-4DB2-BD59-A6C34878D82A}">
                    <a16:rowId xmlns:a16="http://schemas.microsoft.com/office/drawing/2014/main" val="2225456712"/>
                  </a:ext>
                </a:extLst>
              </a:tr>
              <a:tr h="370840">
                <a:tc>
                  <a:txBody>
                    <a:bodyPr/>
                    <a:lstStyle/>
                    <a:p>
                      <a:r>
                        <a:rPr lang="en-US" sz="1050" dirty="0" smtClean="0">
                          <a:solidFill>
                            <a:schemeClr val="bg1"/>
                          </a:solidFill>
                          <a:latin typeface="Calibri" panose="020F0502020204030204" pitchFamily="34" charset="0"/>
                        </a:rPr>
                        <a:t>Girls Grade 5</a:t>
                      </a:r>
                      <a:endParaRPr lang="en-US" sz="1050" dirty="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Mondays (6:00-7:30 PM)</a:t>
                      </a:r>
                    </a:p>
                    <a:p>
                      <a:r>
                        <a:rPr lang="en-US" sz="1050" dirty="0" smtClean="0">
                          <a:solidFill>
                            <a:schemeClr val="bg1"/>
                          </a:solidFill>
                          <a:latin typeface="Calibri" panose="020F0502020204030204" pitchFamily="34" charset="0"/>
                        </a:rPr>
                        <a:t>Saturdays (11:45-1:15</a:t>
                      </a:r>
                      <a:r>
                        <a:rPr lang="en-US" sz="1050" baseline="0" dirty="0" smtClean="0">
                          <a:solidFill>
                            <a:schemeClr val="bg1"/>
                          </a:solidFill>
                          <a:latin typeface="Calibri" panose="020F0502020204030204" pitchFamily="34" charset="0"/>
                        </a:rPr>
                        <a:t> PM)</a:t>
                      </a:r>
                      <a:endParaRPr lang="en-US" sz="1050" dirty="0" smtClean="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Davis School </a:t>
                      </a:r>
                      <a:endParaRPr lang="en-US" sz="1050" dirty="0">
                        <a:solidFill>
                          <a:schemeClr val="bg1"/>
                        </a:solidFill>
                        <a:latin typeface="Calibri" panose="020F0502020204030204" pitchFamily="34" charset="0"/>
                      </a:endParaRPr>
                    </a:p>
                  </a:txBody>
                  <a:tcPr>
                    <a:solidFill>
                      <a:srgbClr val="0070C0"/>
                    </a:solidFill>
                  </a:tcPr>
                </a:tc>
                <a:extLst>
                  <a:ext uri="{0D108BD9-81ED-4DB2-BD59-A6C34878D82A}">
                    <a16:rowId xmlns:a16="http://schemas.microsoft.com/office/drawing/2014/main" val="65845652"/>
                  </a:ext>
                </a:extLst>
              </a:tr>
              <a:tr h="1112520">
                <a:tc>
                  <a:txBody>
                    <a:bodyPr/>
                    <a:lstStyle/>
                    <a:p>
                      <a:r>
                        <a:rPr lang="en-US" sz="1050" dirty="0" smtClean="0">
                          <a:solidFill>
                            <a:schemeClr val="bg1"/>
                          </a:solidFill>
                          <a:latin typeface="Calibri" panose="020F0502020204030204" pitchFamily="34" charset="0"/>
                        </a:rPr>
                        <a:t>Girls Grade 6-8</a:t>
                      </a:r>
                      <a:endParaRPr lang="en-US" sz="1050" dirty="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Mondays (6:00-7:30 PM )</a:t>
                      </a:r>
                    </a:p>
                    <a:p>
                      <a:r>
                        <a:rPr lang="en-US" sz="1050" dirty="0" smtClean="0">
                          <a:solidFill>
                            <a:schemeClr val="bg1"/>
                          </a:solidFill>
                          <a:latin typeface="Calibri" panose="020F0502020204030204" pitchFamily="34" charset="0"/>
                        </a:rPr>
                        <a:t>Saturdays (10:30-12:00</a:t>
                      </a:r>
                      <a:r>
                        <a:rPr lang="en-US" sz="1050" baseline="0" dirty="0" smtClean="0">
                          <a:solidFill>
                            <a:schemeClr val="bg1"/>
                          </a:solidFill>
                          <a:latin typeface="Calibri" panose="020F0502020204030204" pitchFamily="34" charset="0"/>
                        </a:rPr>
                        <a:t> PM)</a:t>
                      </a:r>
                    </a:p>
                    <a:p>
                      <a:endParaRPr lang="en-US" sz="1050" baseline="0" dirty="0" smtClean="0">
                        <a:solidFill>
                          <a:schemeClr val="bg1"/>
                        </a:solidFill>
                        <a:latin typeface="Calibri" panose="020F0502020204030204" pitchFamily="34" charset="0"/>
                      </a:endParaRPr>
                    </a:p>
                    <a:p>
                      <a:r>
                        <a:rPr lang="en-US" sz="1050" baseline="0" dirty="0" smtClean="0">
                          <a:solidFill>
                            <a:schemeClr val="bg1"/>
                          </a:solidFill>
                          <a:latin typeface="Calibri" panose="020F0502020204030204" pitchFamily="34" charset="0"/>
                        </a:rPr>
                        <a:t>*Grades 6-8 have been combined due to numbers. </a:t>
                      </a:r>
                      <a:endParaRPr lang="en-US" sz="1050" dirty="0" smtClean="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Mondays: BHS TURF</a:t>
                      </a:r>
                    </a:p>
                    <a:p>
                      <a:r>
                        <a:rPr lang="en-US" sz="1050" dirty="0" smtClean="0">
                          <a:solidFill>
                            <a:schemeClr val="bg1"/>
                          </a:solidFill>
                          <a:latin typeface="Calibri" panose="020F0502020204030204" pitchFamily="34" charset="0"/>
                        </a:rPr>
                        <a:t>Saturdays: South</a:t>
                      </a:r>
                      <a:r>
                        <a:rPr lang="en-US" sz="1050" baseline="0" dirty="0" smtClean="0">
                          <a:solidFill>
                            <a:schemeClr val="bg1"/>
                          </a:solidFill>
                          <a:latin typeface="Calibri" panose="020F0502020204030204" pitchFamily="34" charset="0"/>
                        </a:rPr>
                        <a:t> Road Fields</a:t>
                      </a:r>
                      <a:endParaRPr lang="en-US" sz="1050" dirty="0">
                        <a:solidFill>
                          <a:schemeClr val="bg1"/>
                        </a:solidFill>
                        <a:latin typeface="Calibri" panose="020F0502020204030204" pitchFamily="34" charset="0"/>
                      </a:endParaRPr>
                    </a:p>
                  </a:txBody>
                  <a:tcPr>
                    <a:solidFill>
                      <a:srgbClr val="0070C0"/>
                    </a:solidFill>
                  </a:tcPr>
                </a:tc>
                <a:extLst>
                  <a:ext uri="{0D108BD9-81ED-4DB2-BD59-A6C34878D82A}">
                    <a16:rowId xmlns:a16="http://schemas.microsoft.com/office/drawing/2014/main" val="7657044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27754799"/>
              </p:ext>
            </p:extLst>
          </p:nvPr>
        </p:nvGraphicFramePr>
        <p:xfrm>
          <a:off x="6099048" y="2598964"/>
          <a:ext cx="4687454" cy="3658343"/>
        </p:xfrm>
        <a:graphic>
          <a:graphicData uri="http://schemas.openxmlformats.org/drawingml/2006/table">
            <a:tbl>
              <a:tblPr firstRow="1" bandRow="1">
                <a:tableStyleId>{5C22544A-7EE6-4342-B048-85BDC9FD1C3A}</a:tableStyleId>
              </a:tblPr>
              <a:tblGrid>
                <a:gridCol w="1171864">
                  <a:extLst>
                    <a:ext uri="{9D8B030D-6E8A-4147-A177-3AD203B41FA5}">
                      <a16:colId xmlns:a16="http://schemas.microsoft.com/office/drawing/2014/main" val="1850953369"/>
                    </a:ext>
                  </a:extLst>
                </a:gridCol>
                <a:gridCol w="1921855">
                  <a:extLst>
                    <a:ext uri="{9D8B030D-6E8A-4147-A177-3AD203B41FA5}">
                      <a16:colId xmlns:a16="http://schemas.microsoft.com/office/drawing/2014/main" val="2327296329"/>
                    </a:ext>
                  </a:extLst>
                </a:gridCol>
                <a:gridCol w="1593735">
                  <a:extLst>
                    <a:ext uri="{9D8B030D-6E8A-4147-A177-3AD203B41FA5}">
                      <a16:colId xmlns:a16="http://schemas.microsoft.com/office/drawing/2014/main" val="552723312"/>
                    </a:ext>
                  </a:extLst>
                </a:gridCol>
              </a:tblGrid>
              <a:tr h="383695">
                <a:tc>
                  <a:txBody>
                    <a:bodyPr/>
                    <a:lstStyle/>
                    <a:p>
                      <a:pPr algn="ctr"/>
                      <a:r>
                        <a:rPr lang="en-US" sz="1200" dirty="0" smtClean="0">
                          <a:latin typeface="Calibri" panose="020F0502020204030204" pitchFamily="34" charset="0"/>
                        </a:rPr>
                        <a:t>Age</a:t>
                      </a:r>
                      <a:r>
                        <a:rPr lang="en-US" sz="1200" baseline="0" dirty="0" smtClean="0">
                          <a:latin typeface="Calibri" panose="020F0502020204030204" pitchFamily="34" charset="0"/>
                        </a:rPr>
                        <a:t> Group</a:t>
                      </a:r>
                      <a:endParaRPr lang="en-US" sz="1200" dirty="0">
                        <a:latin typeface="Calibri" panose="020F0502020204030204" pitchFamily="34" charset="0"/>
                      </a:endParaRPr>
                    </a:p>
                  </a:txBody>
                  <a:tcPr>
                    <a:solidFill>
                      <a:srgbClr val="0070C0"/>
                    </a:solidFill>
                  </a:tcPr>
                </a:tc>
                <a:tc>
                  <a:txBody>
                    <a:bodyPr/>
                    <a:lstStyle/>
                    <a:p>
                      <a:pPr algn="ctr"/>
                      <a:r>
                        <a:rPr lang="en-US" sz="1200" dirty="0" smtClean="0">
                          <a:latin typeface="Calibri" panose="020F0502020204030204" pitchFamily="34" charset="0"/>
                        </a:rPr>
                        <a:t>Days/Times</a:t>
                      </a:r>
                      <a:endParaRPr lang="en-US" sz="1200" dirty="0">
                        <a:latin typeface="Calibri" panose="020F0502020204030204" pitchFamily="34" charset="0"/>
                      </a:endParaRPr>
                    </a:p>
                  </a:txBody>
                  <a:tcPr>
                    <a:solidFill>
                      <a:srgbClr val="0070C0"/>
                    </a:solidFill>
                  </a:tcPr>
                </a:tc>
                <a:tc>
                  <a:txBody>
                    <a:bodyPr/>
                    <a:lstStyle/>
                    <a:p>
                      <a:pPr algn="ctr"/>
                      <a:r>
                        <a:rPr lang="en-US" sz="1200" dirty="0" smtClean="0">
                          <a:latin typeface="Calibri" panose="020F0502020204030204" pitchFamily="34" charset="0"/>
                        </a:rPr>
                        <a:t>Field Location</a:t>
                      </a:r>
                      <a:endParaRPr lang="en-US" sz="1200" dirty="0">
                        <a:latin typeface="Calibri" panose="020F0502020204030204" pitchFamily="34" charset="0"/>
                      </a:endParaRPr>
                    </a:p>
                  </a:txBody>
                  <a:tcPr>
                    <a:solidFill>
                      <a:srgbClr val="0070C0"/>
                    </a:solidFill>
                  </a:tcPr>
                </a:tc>
                <a:extLst>
                  <a:ext uri="{0D108BD9-81ED-4DB2-BD59-A6C34878D82A}">
                    <a16:rowId xmlns:a16="http://schemas.microsoft.com/office/drawing/2014/main" val="1757803455"/>
                  </a:ext>
                </a:extLst>
              </a:tr>
              <a:tr h="425744">
                <a:tc>
                  <a:txBody>
                    <a:bodyPr/>
                    <a:lstStyle/>
                    <a:p>
                      <a:r>
                        <a:rPr lang="en-US" sz="1050" dirty="0" smtClean="0">
                          <a:solidFill>
                            <a:schemeClr val="bg1"/>
                          </a:solidFill>
                          <a:latin typeface="Calibri" panose="020F0502020204030204" pitchFamily="34" charset="0"/>
                        </a:rPr>
                        <a:t>Boys Grade 3</a:t>
                      </a:r>
                      <a:endParaRPr lang="en-US" sz="1050" dirty="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Tuesdays (6:00-7:30 PM)</a:t>
                      </a:r>
                    </a:p>
                    <a:p>
                      <a:r>
                        <a:rPr lang="en-US" sz="1050" dirty="0" smtClean="0">
                          <a:solidFill>
                            <a:schemeClr val="bg1"/>
                          </a:solidFill>
                          <a:latin typeface="Calibri" panose="020F0502020204030204" pitchFamily="34" charset="0"/>
                        </a:rPr>
                        <a:t>Saturdays (2:30-4:00</a:t>
                      </a:r>
                      <a:r>
                        <a:rPr lang="en-US" sz="1050" baseline="0" dirty="0" smtClean="0">
                          <a:solidFill>
                            <a:schemeClr val="bg1"/>
                          </a:solidFill>
                          <a:latin typeface="Calibri" panose="020F0502020204030204" pitchFamily="34" charset="0"/>
                        </a:rPr>
                        <a:t> PM)</a:t>
                      </a:r>
                      <a:endParaRPr lang="en-US" sz="1050" dirty="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Springs Brook Park/</a:t>
                      </a:r>
                      <a:r>
                        <a:rPr lang="en-US" sz="1050" dirty="0" err="1" smtClean="0">
                          <a:solidFill>
                            <a:schemeClr val="bg1"/>
                          </a:solidFill>
                          <a:latin typeface="Calibri" panose="020F0502020204030204" pitchFamily="34" charset="0"/>
                        </a:rPr>
                        <a:t>VA1</a:t>
                      </a:r>
                      <a:endParaRPr lang="en-US" sz="1050" dirty="0">
                        <a:solidFill>
                          <a:schemeClr val="bg1"/>
                        </a:solidFill>
                        <a:latin typeface="Calibri" panose="020F0502020204030204" pitchFamily="34" charset="0"/>
                      </a:endParaRPr>
                    </a:p>
                  </a:txBody>
                  <a:tcPr>
                    <a:solidFill>
                      <a:srgbClr val="0070C0"/>
                    </a:solidFill>
                  </a:tcPr>
                </a:tc>
                <a:extLst>
                  <a:ext uri="{0D108BD9-81ED-4DB2-BD59-A6C34878D82A}">
                    <a16:rowId xmlns:a16="http://schemas.microsoft.com/office/drawing/2014/main" val="1027945746"/>
                  </a:ext>
                </a:extLst>
              </a:tr>
              <a:tr h="425744">
                <a:tc>
                  <a:txBody>
                    <a:bodyPr/>
                    <a:lstStyle/>
                    <a:p>
                      <a:r>
                        <a:rPr lang="en-US" sz="1050" dirty="0" smtClean="0">
                          <a:solidFill>
                            <a:schemeClr val="bg1"/>
                          </a:solidFill>
                          <a:latin typeface="Calibri" panose="020F0502020204030204" pitchFamily="34" charset="0"/>
                        </a:rPr>
                        <a:t>Boys</a:t>
                      </a:r>
                      <a:r>
                        <a:rPr lang="en-US" sz="1050" baseline="0" dirty="0" smtClean="0">
                          <a:solidFill>
                            <a:schemeClr val="bg1"/>
                          </a:solidFill>
                          <a:latin typeface="Calibri" panose="020F0502020204030204" pitchFamily="34" charset="0"/>
                        </a:rPr>
                        <a:t> </a:t>
                      </a:r>
                      <a:r>
                        <a:rPr lang="en-US" sz="1050" dirty="0" smtClean="0">
                          <a:solidFill>
                            <a:schemeClr val="bg1"/>
                          </a:solidFill>
                          <a:latin typeface="Calibri" panose="020F0502020204030204" pitchFamily="34" charset="0"/>
                        </a:rPr>
                        <a:t>Grade 4</a:t>
                      </a:r>
                      <a:endParaRPr lang="en-US" sz="1050" dirty="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Tuesdays (6:00-7:30 PM)</a:t>
                      </a:r>
                    </a:p>
                    <a:p>
                      <a:r>
                        <a:rPr lang="en-US" sz="1050" dirty="0" smtClean="0">
                          <a:solidFill>
                            <a:schemeClr val="bg1"/>
                          </a:solidFill>
                          <a:latin typeface="Calibri" panose="020F0502020204030204" pitchFamily="34" charset="0"/>
                        </a:rPr>
                        <a:t>Saturdays (2:30-4:00</a:t>
                      </a:r>
                      <a:r>
                        <a:rPr lang="en-US" sz="1050" baseline="0" dirty="0" smtClean="0">
                          <a:solidFill>
                            <a:schemeClr val="bg1"/>
                          </a:solidFill>
                          <a:latin typeface="Calibri" panose="020F0502020204030204" pitchFamily="34" charset="0"/>
                        </a:rPr>
                        <a:t> PM )</a:t>
                      </a:r>
                    </a:p>
                    <a:p>
                      <a:endParaRPr lang="en-US" sz="1050" baseline="0" dirty="0" smtClean="0">
                        <a:solidFill>
                          <a:schemeClr val="bg1"/>
                        </a:solidFill>
                        <a:latin typeface="Calibri" panose="020F0502020204030204" pitchFamily="34" charset="0"/>
                      </a:endParaRPr>
                    </a:p>
                    <a:p>
                      <a:r>
                        <a:rPr lang="en-US" sz="1050" baseline="0" dirty="0" smtClean="0">
                          <a:solidFill>
                            <a:schemeClr val="bg1"/>
                          </a:solidFill>
                          <a:latin typeface="Calibri" panose="020F0502020204030204" pitchFamily="34" charset="0"/>
                        </a:rPr>
                        <a:t>*Due to numbers grade 4 boys will be combined with grade 3 boys. </a:t>
                      </a:r>
                      <a:endParaRPr lang="en-US" sz="1050" dirty="0" smtClean="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Springs Brook Park/</a:t>
                      </a:r>
                      <a:r>
                        <a:rPr lang="en-US" sz="1050" dirty="0" err="1" smtClean="0">
                          <a:solidFill>
                            <a:schemeClr val="bg1"/>
                          </a:solidFill>
                          <a:latin typeface="Calibri" panose="020F0502020204030204" pitchFamily="34" charset="0"/>
                        </a:rPr>
                        <a:t>VA1</a:t>
                      </a:r>
                      <a:endParaRPr lang="en-US" sz="1050" dirty="0">
                        <a:solidFill>
                          <a:schemeClr val="bg1"/>
                        </a:solidFill>
                        <a:latin typeface="Calibri" panose="020F0502020204030204" pitchFamily="34" charset="0"/>
                      </a:endParaRPr>
                    </a:p>
                  </a:txBody>
                  <a:tcPr>
                    <a:solidFill>
                      <a:srgbClr val="0070C0"/>
                    </a:solidFill>
                  </a:tcPr>
                </a:tc>
                <a:extLst>
                  <a:ext uri="{0D108BD9-81ED-4DB2-BD59-A6C34878D82A}">
                    <a16:rowId xmlns:a16="http://schemas.microsoft.com/office/drawing/2014/main" val="2225456712"/>
                  </a:ext>
                </a:extLst>
              </a:tr>
              <a:tr h="425744">
                <a:tc>
                  <a:txBody>
                    <a:bodyPr/>
                    <a:lstStyle/>
                    <a:p>
                      <a:r>
                        <a:rPr lang="en-US" sz="1050" dirty="0" smtClean="0">
                          <a:solidFill>
                            <a:schemeClr val="bg1"/>
                          </a:solidFill>
                          <a:latin typeface="Calibri" panose="020F0502020204030204" pitchFamily="34" charset="0"/>
                        </a:rPr>
                        <a:t>Boys</a:t>
                      </a:r>
                      <a:r>
                        <a:rPr lang="en-US" sz="1050" baseline="0" dirty="0" smtClean="0">
                          <a:solidFill>
                            <a:schemeClr val="bg1"/>
                          </a:solidFill>
                          <a:latin typeface="Calibri" panose="020F0502020204030204" pitchFamily="34" charset="0"/>
                        </a:rPr>
                        <a:t> </a:t>
                      </a:r>
                      <a:r>
                        <a:rPr lang="en-US" sz="1050" dirty="0" smtClean="0">
                          <a:solidFill>
                            <a:schemeClr val="bg1"/>
                          </a:solidFill>
                          <a:latin typeface="Calibri" panose="020F0502020204030204" pitchFamily="34" charset="0"/>
                        </a:rPr>
                        <a:t>Grade 5</a:t>
                      </a:r>
                      <a:endParaRPr lang="en-US" sz="1050" dirty="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Tuesdays (6:00-7:30 PM)</a:t>
                      </a:r>
                    </a:p>
                    <a:p>
                      <a:r>
                        <a:rPr lang="en-US" sz="1050" dirty="0" smtClean="0">
                          <a:solidFill>
                            <a:schemeClr val="bg1"/>
                          </a:solidFill>
                          <a:latin typeface="Calibri" panose="020F0502020204030204" pitchFamily="34" charset="0"/>
                        </a:rPr>
                        <a:t>Saturdays (1:00-2:30</a:t>
                      </a:r>
                      <a:r>
                        <a:rPr lang="en-US" sz="1050" baseline="0" dirty="0" smtClean="0">
                          <a:solidFill>
                            <a:schemeClr val="bg1"/>
                          </a:solidFill>
                          <a:latin typeface="Calibri" panose="020F0502020204030204" pitchFamily="34" charset="0"/>
                        </a:rPr>
                        <a:t> PM)</a:t>
                      </a:r>
                      <a:endParaRPr lang="en-US" sz="1050" dirty="0" smtClean="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South Road</a:t>
                      </a:r>
                      <a:endParaRPr lang="en-US" sz="1050" dirty="0">
                        <a:solidFill>
                          <a:schemeClr val="bg1"/>
                        </a:solidFill>
                        <a:latin typeface="Calibri" panose="020F0502020204030204" pitchFamily="34" charset="0"/>
                      </a:endParaRPr>
                    </a:p>
                  </a:txBody>
                  <a:tcPr>
                    <a:solidFill>
                      <a:srgbClr val="0070C0"/>
                    </a:solidFill>
                  </a:tcPr>
                </a:tc>
                <a:extLst>
                  <a:ext uri="{0D108BD9-81ED-4DB2-BD59-A6C34878D82A}">
                    <a16:rowId xmlns:a16="http://schemas.microsoft.com/office/drawing/2014/main" val="65845652"/>
                  </a:ext>
                </a:extLst>
              </a:tr>
              <a:tr h="1277232">
                <a:tc>
                  <a:txBody>
                    <a:bodyPr/>
                    <a:lstStyle/>
                    <a:p>
                      <a:r>
                        <a:rPr lang="en-US" sz="1050" dirty="0" smtClean="0">
                          <a:solidFill>
                            <a:schemeClr val="bg1"/>
                          </a:solidFill>
                          <a:latin typeface="Calibri" panose="020F0502020204030204" pitchFamily="34" charset="0"/>
                        </a:rPr>
                        <a:t>Boys</a:t>
                      </a:r>
                      <a:r>
                        <a:rPr lang="en-US" sz="1050" baseline="0" dirty="0" smtClean="0">
                          <a:solidFill>
                            <a:schemeClr val="bg1"/>
                          </a:solidFill>
                          <a:latin typeface="Calibri" panose="020F0502020204030204" pitchFamily="34" charset="0"/>
                        </a:rPr>
                        <a:t> </a:t>
                      </a:r>
                      <a:r>
                        <a:rPr lang="en-US" sz="1050" dirty="0" smtClean="0">
                          <a:solidFill>
                            <a:schemeClr val="bg1"/>
                          </a:solidFill>
                          <a:latin typeface="Calibri" panose="020F0502020204030204" pitchFamily="34" charset="0"/>
                        </a:rPr>
                        <a:t>Grade 6-8</a:t>
                      </a:r>
                    </a:p>
                    <a:p>
                      <a:r>
                        <a:rPr lang="en-US" sz="1050" dirty="0" smtClean="0">
                          <a:solidFill>
                            <a:schemeClr val="bg1"/>
                          </a:solidFill>
                          <a:latin typeface="Calibri" panose="020F0502020204030204" pitchFamily="34" charset="0"/>
                        </a:rPr>
                        <a:t>(combined group due to numbers)</a:t>
                      </a:r>
                      <a:endParaRPr lang="en-US" sz="1050" dirty="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Tuesdays (6:00-7:30 PM )</a:t>
                      </a:r>
                    </a:p>
                    <a:p>
                      <a:r>
                        <a:rPr lang="en-US" sz="1050" dirty="0" smtClean="0">
                          <a:solidFill>
                            <a:schemeClr val="bg1"/>
                          </a:solidFill>
                          <a:latin typeface="Calibri" panose="020F0502020204030204" pitchFamily="34" charset="0"/>
                        </a:rPr>
                        <a:t>Saturdays (2:45</a:t>
                      </a:r>
                      <a:r>
                        <a:rPr lang="en-US" sz="1050" baseline="0" dirty="0" smtClean="0">
                          <a:solidFill>
                            <a:schemeClr val="bg1"/>
                          </a:solidFill>
                          <a:latin typeface="Calibri" panose="020F0502020204030204" pitchFamily="34" charset="0"/>
                        </a:rPr>
                        <a:t>-4:15 PM )</a:t>
                      </a:r>
                    </a:p>
                    <a:p>
                      <a:endParaRPr lang="en-US" sz="1050" baseline="0" dirty="0" smtClean="0">
                        <a:solidFill>
                          <a:schemeClr val="bg1"/>
                        </a:solidFill>
                        <a:latin typeface="Calibri" panose="020F0502020204030204" pitchFamily="34" charset="0"/>
                      </a:endParaRPr>
                    </a:p>
                    <a:p>
                      <a:r>
                        <a:rPr lang="en-US" sz="1050" baseline="0" dirty="0" smtClean="0">
                          <a:solidFill>
                            <a:schemeClr val="bg1"/>
                          </a:solidFill>
                          <a:latin typeface="Calibri" panose="020F0502020204030204" pitchFamily="34" charset="0"/>
                        </a:rPr>
                        <a:t>*Grade 6 will practice as a group and Grade 7 &amp; 8 will practice as a group. Grades will combine for scrimmages due to numbers. </a:t>
                      </a:r>
                      <a:endParaRPr lang="en-US" sz="1050" dirty="0" smtClean="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BHS Turf/Liljegren Field</a:t>
                      </a:r>
                      <a:endParaRPr lang="en-US" sz="1050" dirty="0">
                        <a:solidFill>
                          <a:schemeClr val="bg1"/>
                        </a:solidFill>
                        <a:latin typeface="Calibri" panose="020F0502020204030204" pitchFamily="34" charset="0"/>
                      </a:endParaRPr>
                    </a:p>
                  </a:txBody>
                  <a:tcPr>
                    <a:solidFill>
                      <a:srgbClr val="0070C0"/>
                    </a:solidFill>
                  </a:tcPr>
                </a:tc>
                <a:extLst>
                  <a:ext uri="{0D108BD9-81ED-4DB2-BD59-A6C34878D82A}">
                    <a16:rowId xmlns:a16="http://schemas.microsoft.com/office/drawing/2014/main" val="76570446"/>
                  </a:ext>
                </a:extLst>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Tree>
    <p:extLst>
      <p:ext uri="{BB962C8B-B14F-4D97-AF65-F5344CB8AC3E}">
        <p14:creationId xmlns:p14="http://schemas.microsoft.com/office/powerpoint/2010/main" val="55121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K-2 Field </a:t>
            </a:r>
            <a:r>
              <a:rPr lang="en-US" dirty="0"/>
              <a:t>assignments </a:t>
            </a:r>
          </a:p>
        </p:txBody>
      </p:sp>
      <p:sp>
        <p:nvSpPr>
          <p:cNvPr id="4" name="Text Box 2"/>
          <p:cNvSpPr txBox="1">
            <a:spLocks noChangeArrowheads="1"/>
          </p:cNvSpPr>
          <p:nvPr/>
        </p:nvSpPr>
        <p:spPr bwMode="auto">
          <a:xfrm>
            <a:off x="159459" y="1748004"/>
            <a:ext cx="11527970" cy="4433433"/>
          </a:xfrm>
          <a:prstGeom prst="rect">
            <a:avLst/>
          </a:prstGeom>
          <a:noFill/>
          <a:ln w="127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EFAC9"/>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
        <p:nvSpPr>
          <p:cNvPr id="8" name="Text Box 2"/>
          <p:cNvSpPr txBox="1">
            <a:spLocks noChangeArrowheads="1"/>
          </p:cNvSpPr>
          <p:nvPr/>
        </p:nvSpPr>
        <p:spPr bwMode="auto">
          <a:xfrm>
            <a:off x="379417" y="1680881"/>
            <a:ext cx="11527970" cy="4433433"/>
          </a:xfrm>
          <a:prstGeom prst="rect">
            <a:avLst/>
          </a:prstGeom>
          <a:noFill/>
          <a:ln w="127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EFAC9"/>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rPr>
              <a:t>Grades K-2</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smtClean="0">
                <a:solidFill>
                  <a:srgbClr val="000000"/>
                </a:solidFill>
                <a:latin typeface="Arial" panose="020B0604020202020204" pitchFamily="34" charset="0"/>
              </a:rPr>
              <a:t>Saturdays</a:t>
            </a:r>
            <a:endParaRPr kumimoji="0" lang="en-US" altLang="en-US" sz="1200" b="0" i="0" u="none" strike="noStrike" cap="none" normalizeH="0" baseline="0" dirty="0" smtClean="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rPr>
              <a:t>October 2-November 14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863308096"/>
              </p:ext>
            </p:extLst>
          </p:nvPr>
        </p:nvGraphicFramePr>
        <p:xfrm>
          <a:off x="1191491" y="2598966"/>
          <a:ext cx="9199418" cy="2694317"/>
        </p:xfrm>
        <a:graphic>
          <a:graphicData uri="http://schemas.openxmlformats.org/drawingml/2006/table">
            <a:tbl>
              <a:tblPr firstRow="1" bandRow="1">
                <a:tableStyleId>{5C22544A-7EE6-4342-B048-85BDC9FD1C3A}</a:tableStyleId>
              </a:tblPr>
              <a:tblGrid>
                <a:gridCol w="2299855">
                  <a:extLst>
                    <a:ext uri="{9D8B030D-6E8A-4147-A177-3AD203B41FA5}">
                      <a16:colId xmlns:a16="http://schemas.microsoft.com/office/drawing/2014/main" val="1850953369"/>
                    </a:ext>
                  </a:extLst>
                </a:gridCol>
                <a:gridCol w="3771759">
                  <a:extLst>
                    <a:ext uri="{9D8B030D-6E8A-4147-A177-3AD203B41FA5}">
                      <a16:colId xmlns:a16="http://schemas.microsoft.com/office/drawing/2014/main" val="2327296329"/>
                    </a:ext>
                  </a:extLst>
                </a:gridCol>
                <a:gridCol w="3127804">
                  <a:extLst>
                    <a:ext uri="{9D8B030D-6E8A-4147-A177-3AD203B41FA5}">
                      <a16:colId xmlns:a16="http://schemas.microsoft.com/office/drawing/2014/main" val="552723312"/>
                    </a:ext>
                  </a:extLst>
                </a:gridCol>
              </a:tblGrid>
              <a:tr h="469277">
                <a:tc>
                  <a:txBody>
                    <a:bodyPr/>
                    <a:lstStyle/>
                    <a:p>
                      <a:pPr algn="ctr"/>
                      <a:r>
                        <a:rPr lang="en-US" sz="1200" dirty="0" smtClean="0">
                          <a:latin typeface="Calibri" panose="020F0502020204030204" pitchFamily="34" charset="0"/>
                        </a:rPr>
                        <a:t>Age</a:t>
                      </a:r>
                      <a:r>
                        <a:rPr lang="en-US" sz="1200" baseline="0" dirty="0" smtClean="0">
                          <a:latin typeface="Calibri" panose="020F0502020204030204" pitchFamily="34" charset="0"/>
                        </a:rPr>
                        <a:t> Group</a:t>
                      </a:r>
                      <a:endParaRPr lang="en-US" sz="1200" dirty="0">
                        <a:latin typeface="Calibri" panose="020F0502020204030204" pitchFamily="34" charset="0"/>
                      </a:endParaRPr>
                    </a:p>
                  </a:txBody>
                  <a:tcPr>
                    <a:solidFill>
                      <a:srgbClr val="0070C0"/>
                    </a:solidFill>
                  </a:tcPr>
                </a:tc>
                <a:tc>
                  <a:txBody>
                    <a:bodyPr/>
                    <a:lstStyle/>
                    <a:p>
                      <a:pPr algn="ctr"/>
                      <a:r>
                        <a:rPr lang="en-US" sz="1200" dirty="0" smtClean="0">
                          <a:latin typeface="Calibri" panose="020F0502020204030204" pitchFamily="34" charset="0"/>
                        </a:rPr>
                        <a:t>Days/Times</a:t>
                      </a:r>
                      <a:endParaRPr lang="en-US" sz="1200" dirty="0">
                        <a:latin typeface="Calibri" panose="020F0502020204030204" pitchFamily="34" charset="0"/>
                      </a:endParaRPr>
                    </a:p>
                  </a:txBody>
                  <a:tcPr>
                    <a:solidFill>
                      <a:srgbClr val="0070C0"/>
                    </a:solidFill>
                  </a:tcPr>
                </a:tc>
                <a:tc>
                  <a:txBody>
                    <a:bodyPr/>
                    <a:lstStyle/>
                    <a:p>
                      <a:pPr algn="ctr"/>
                      <a:r>
                        <a:rPr lang="en-US" sz="1200" dirty="0" smtClean="0">
                          <a:latin typeface="Calibri" panose="020F0502020204030204" pitchFamily="34" charset="0"/>
                        </a:rPr>
                        <a:t>Field Location</a:t>
                      </a:r>
                      <a:endParaRPr lang="en-US" sz="1200" dirty="0">
                        <a:latin typeface="Calibri" panose="020F0502020204030204" pitchFamily="34" charset="0"/>
                      </a:endParaRPr>
                    </a:p>
                  </a:txBody>
                  <a:tcPr>
                    <a:solidFill>
                      <a:srgbClr val="0070C0"/>
                    </a:solidFill>
                  </a:tcPr>
                </a:tc>
                <a:extLst>
                  <a:ext uri="{0D108BD9-81ED-4DB2-BD59-A6C34878D82A}">
                    <a16:rowId xmlns:a16="http://schemas.microsoft.com/office/drawing/2014/main" val="1757803455"/>
                  </a:ext>
                </a:extLst>
              </a:tr>
              <a:tr h="370840">
                <a:tc>
                  <a:txBody>
                    <a:bodyPr/>
                    <a:lstStyle/>
                    <a:p>
                      <a:r>
                        <a:rPr lang="en-US" sz="1050" dirty="0" smtClean="0">
                          <a:solidFill>
                            <a:schemeClr val="bg1"/>
                          </a:solidFill>
                          <a:latin typeface="Calibri" panose="020F0502020204030204" pitchFamily="34" charset="0"/>
                        </a:rPr>
                        <a:t>Girls Grade K</a:t>
                      </a:r>
                      <a:endParaRPr lang="en-US" sz="1050" dirty="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Saturdays, 10:45-11:45</a:t>
                      </a:r>
                      <a:r>
                        <a:rPr lang="en-US" sz="1050" baseline="0" dirty="0" smtClean="0">
                          <a:solidFill>
                            <a:schemeClr val="bg1"/>
                          </a:solidFill>
                          <a:latin typeface="Calibri" panose="020F0502020204030204" pitchFamily="34" charset="0"/>
                        </a:rPr>
                        <a:t> AM</a:t>
                      </a:r>
                      <a:endParaRPr lang="en-US" sz="1050" dirty="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Plateau Field (JGMS)</a:t>
                      </a:r>
                      <a:endParaRPr lang="en-US" sz="1050" dirty="0">
                        <a:solidFill>
                          <a:schemeClr val="bg1"/>
                        </a:solidFill>
                        <a:latin typeface="Calibri" panose="020F0502020204030204" pitchFamily="34" charset="0"/>
                      </a:endParaRPr>
                    </a:p>
                  </a:txBody>
                  <a:tcPr>
                    <a:solidFill>
                      <a:srgbClr val="0070C0"/>
                    </a:solidFill>
                  </a:tcPr>
                </a:tc>
                <a:extLst>
                  <a:ext uri="{0D108BD9-81ED-4DB2-BD59-A6C34878D82A}">
                    <a16:rowId xmlns:a16="http://schemas.microsoft.com/office/drawing/2014/main" val="1027945746"/>
                  </a:ext>
                </a:extLst>
              </a:tr>
              <a:tr h="370840">
                <a:tc>
                  <a:txBody>
                    <a:bodyPr/>
                    <a:lstStyle/>
                    <a:p>
                      <a:r>
                        <a:rPr lang="en-US" sz="1050" dirty="0" smtClean="0">
                          <a:solidFill>
                            <a:schemeClr val="bg1"/>
                          </a:solidFill>
                          <a:latin typeface="Calibri" panose="020F0502020204030204" pitchFamily="34" charset="0"/>
                        </a:rPr>
                        <a:t>Boys</a:t>
                      </a:r>
                      <a:r>
                        <a:rPr lang="en-US" sz="1050" baseline="0" dirty="0" smtClean="0">
                          <a:solidFill>
                            <a:schemeClr val="bg1"/>
                          </a:solidFill>
                          <a:latin typeface="Calibri" panose="020F0502020204030204" pitchFamily="34" charset="0"/>
                        </a:rPr>
                        <a:t> Grade K</a:t>
                      </a:r>
                      <a:endParaRPr lang="en-US" sz="1050" dirty="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Saturdays, 10:45-11:45 AM</a:t>
                      </a:r>
                    </a:p>
                  </a:txBody>
                  <a:tcPr>
                    <a:solidFill>
                      <a:srgbClr val="0070C0"/>
                    </a:solidFill>
                  </a:tcPr>
                </a:tc>
                <a:tc>
                  <a:txBody>
                    <a:bodyPr/>
                    <a:lstStyle/>
                    <a:p>
                      <a:r>
                        <a:rPr lang="en-US" sz="1050" dirty="0" smtClean="0">
                          <a:solidFill>
                            <a:schemeClr val="bg1"/>
                          </a:solidFill>
                          <a:latin typeface="Calibri" panose="020F0502020204030204" pitchFamily="34" charset="0"/>
                        </a:rPr>
                        <a:t>J Field (JGMS)</a:t>
                      </a:r>
                      <a:endParaRPr lang="en-US" sz="1050" dirty="0">
                        <a:solidFill>
                          <a:schemeClr val="bg1"/>
                        </a:solidFill>
                        <a:latin typeface="Calibri" panose="020F0502020204030204" pitchFamily="34" charset="0"/>
                      </a:endParaRPr>
                    </a:p>
                  </a:txBody>
                  <a:tcPr>
                    <a:solidFill>
                      <a:srgbClr val="0070C0"/>
                    </a:solidFill>
                  </a:tcPr>
                </a:tc>
                <a:extLst>
                  <a:ext uri="{0D108BD9-81ED-4DB2-BD59-A6C34878D82A}">
                    <a16:rowId xmlns:a16="http://schemas.microsoft.com/office/drawing/2014/main" val="2225456712"/>
                  </a:ext>
                </a:extLst>
              </a:tr>
              <a:tr h="370840">
                <a:tc>
                  <a:txBody>
                    <a:bodyPr/>
                    <a:lstStyle/>
                    <a:p>
                      <a:r>
                        <a:rPr lang="en-US" sz="1050" dirty="0" smtClean="0">
                          <a:solidFill>
                            <a:schemeClr val="bg1"/>
                          </a:solidFill>
                          <a:latin typeface="Calibri" panose="020F0502020204030204" pitchFamily="34" charset="0"/>
                        </a:rPr>
                        <a:t>Girls Grade 1</a:t>
                      </a:r>
                      <a:endParaRPr lang="en-US" sz="1050" dirty="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Saturdays, 12:30-1:45 PM</a:t>
                      </a:r>
                    </a:p>
                  </a:txBody>
                  <a:tcPr>
                    <a:solidFill>
                      <a:srgbClr val="0070C0"/>
                    </a:solidFill>
                  </a:tcPr>
                </a:tc>
                <a:tc>
                  <a:txBody>
                    <a:bodyPr/>
                    <a:lstStyle/>
                    <a:p>
                      <a:r>
                        <a:rPr lang="en-US" sz="1050" dirty="0" smtClean="0">
                          <a:solidFill>
                            <a:schemeClr val="bg1"/>
                          </a:solidFill>
                          <a:latin typeface="Calibri" panose="020F0502020204030204" pitchFamily="34" charset="0"/>
                        </a:rPr>
                        <a:t>Plateau Field (JGMS)</a:t>
                      </a:r>
                      <a:endParaRPr lang="en-US" sz="1050" dirty="0">
                        <a:solidFill>
                          <a:schemeClr val="bg1"/>
                        </a:solidFill>
                        <a:latin typeface="Calibri" panose="020F0502020204030204" pitchFamily="34" charset="0"/>
                      </a:endParaRPr>
                    </a:p>
                  </a:txBody>
                  <a:tcPr>
                    <a:solidFill>
                      <a:srgbClr val="0070C0"/>
                    </a:solidFill>
                  </a:tcPr>
                </a:tc>
                <a:extLst>
                  <a:ext uri="{0D108BD9-81ED-4DB2-BD59-A6C34878D82A}">
                    <a16:rowId xmlns:a16="http://schemas.microsoft.com/office/drawing/2014/main" val="65845652"/>
                  </a:ext>
                </a:extLst>
              </a:tr>
              <a:tr h="370840">
                <a:tc>
                  <a:txBody>
                    <a:bodyPr/>
                    <a:lstStyle/>
                    <a:p>
                      <a:r>
                        <a:rPr lang="en-US" sz="1050" dirty="0" smtClean="0">
                          <a:solidFill>
                            <a:schemeClr val="bg1"/>
                          </a:solidFill>
                          <a:latin typeface="Calibri" panose="020F0502020204030204" pitchFamily="34" charset="0"/>
                        </a:rPr>
                        <a:t>Boys</a:t>
                      </a:r>
                      <a:r>
                        <a:rPr lang="en-US" sz="1050" baseline="0" dirty="0" smtClean="0">
                          <a:solidFill>
                            <a:schemeClr val="bg1"/>
                          </a:solidFill>
                          <a:latin typeface="Calibri" panose="020F0502020204030204" pitchFamily="34" charset="0"/>
                        </a:rPr>
                        <a:t> Grade 1</a:t>
                      </a:r>
                      <a:endParaRPr lang="en-US" sz="1050" dirty="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Saturdays, 12:30-1:45 PM </a:t>
                      </a:r>
                    </a:p>
                  </a:txBody>
                  <a:tcPr>
                    <a:solidFill>
                      <a:srgbClr val="0070C0"/>
                    </a:solidFill>
                  </a:tcPr>
                </a:tc>
                <a:tc>
                  <a:txBody>
                    <a:bodyPr/>
                    <a:lstStyle/>
                    <a:p>
                      <a:r>
                        <a:rPr lang="en-US" sz="1050" dirty="0" smtClean="0">
                          <a:solidFill>
                            <a:schemeClr val="bg1"/>
                          </a:solidFill>
                          <a:latin typeface="Calibri" panose="020F0502020204030204" pitchFamily="34" charset="0"/>
                        </a:rPr>
                        <a:t>J</a:t>
                      </a:r>
                      <a:r>
                        <a:rPr lang="en-US" sz="1050" baseline="0" dirty="0" smtClean="0">
                          <a:solidFill>
                            <a:schemeClr val="bg1"/>
                          </a:solidFill>
                          <a:latin typeface="Calibri" panose="020F0502020204030204" pitchFamily="34" charset="0"/>
                        </a:rPr>
                        <a:t> Field (JGMS)</a:t>
                      </a:r>
                      <a:endParaRPr lang="en-US" sz="1050" dirty="0">
                        <a:solidFill>
                          <a:schemeClr val="bg1"/>
                        </a:solidFill>
                        <a:latin typeface="Calibri" panose="020F0502020204030204" pitchFamily="34" charset="0"/>
                      </a:endParaRPr>
                    </a:p>
                  </a:txBody>
                  <a:tcPr>
                    <a:solidFill>
                      <a:srgbClr val="0070C0"/>
                    </a:solidFill>
                  </a:tcPr>
                </a:tc>
                <a:extLst>
                  <a:ext uri="{0D108BD9-81ED-4DB2-BD59-A6C34878D82A}">
                    <a16:rowId xmlns:a16="http://schemas.microsoft.com/office/drawing/2014/main" val="76570446"/>
                  </a:ext>
                </a:extLst>
              </a:tr>
              <a:tr h="370840">
                <a:tc>
                  <a:txBody>
                    <a:bodyPr/>
                    <a:lstStyle/>
                    <a:p>
                      <a:r>
                        <a:rPr lang="en-US" sz="1050" dirty="0" smtClean="0">
                          <a:solidFill>
                            <a:schemeClr val="bg1"/>
                          </a:solidFill>
                          <a:latin typeface="Calibri" panose="020F0502020204030204" pitchFamily="34" charset="0"/>
                        </a:rPr>
                        <a:t>Girls</a:t>
                      </a:r>
                      <a:r>
                        <a:rPr lang="en-US" sz="1050" baseline="0" dirty="0" smtClean="0">
                          <a:solidFill>
                            <a:schemeClr val="bg1"/>
                          </a:solidFill>
                          <a:latin typeface="Calibri" panose="020F0502020204030204" pitchFamily="34" charset="0"/>
                        </a:rPr>
                        <a:t> Grade 2</a:t>
                      </a:r>
                      <a:endParaRPr lang="en-US" sz="1050" dirty="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Saturdays,</a:t>
                      </a:r>
                      <a:r>
                        <a:rPr lang="en-US" sz="1050" baseline="0" dirty="0" smtClean="0">
                          <a:solidFill>
                            <a:schemeClr val="bg1"/>
                          </a:solidFill>
                          <a:latin typeface="Calibri" panose="020F0502020204030204" pitchFamily="34" charset="0"/>
                        </a:rPr>
                        <a:t> 8:45-10:15 AM</a:t>
                      </a:r>
                      <a:endParaRPr lang="en-US" sz="1050" dirty="0" smtClean="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Plateau Field (JGMS)</a:t>
                      </a:r>
                      <a:endParaRPr lang="en-US" sz="1050" dirty="0">
                        <a:solidFill>
                          <a:schemeClr val="bg1"/>
                        </a:solidFill>
                        <a:latin typeface="Calibri" panose="020F0502020204030204" pitchFamily="34" charset="0"/>
                      </a:endParaRPr>
                    </a:p>
                  </a:txBody>
                  <a:tcPr>
                    <a:solidFill>
                      <a:srgbClr val="0070C0"/>
                    </a:solidFill>
                  </a:tcPr>
                </a:tc>
                <a:extLst>
                  <a:ext uri="{0D108BD9-81ED-4DB2-BD59-A6C34878D82A}">
                    <a16:rowId xmlns:a16="http://schemas.microsoft.com/office/drawing/2014/main" val="531948000"/>
                  </a:ext>
                </a:extLst>
              </a:tr>
              <a:tr h="370840">
                <a:tc>
                  <a:txBody>
                    <a:bodyPr/>
                    <a:lstStyle/>
                    <a:p>
                      <a:r>
                        <a:rPr lang="en-US" sz="1050" dirty="0" smtClean="0">
                          <a:solidFill>
                            <a:schemeClr val="bg1"/>
                          </a:solidFill>
                          <a:latin typeface="Calibri" panose="020F0502020204030204" pitchFamily="34" charset="0"/>
                        </a:rPr>
                        <a:t>Boys Grade 2</a:t>
                      </a:r>
                      <a:endParaRPr lang="en-US" sz="1050" dirty="0">
                        <a:solidFill>
                          <a:schemeClr val="bg1"/>
                        </a:solidFill>
                        <a:latin typeface="Calibri" panose="020F0502020204030204" pitchFamily="34" charset="0"/>
                      </a:endParaRPr>
                    </a:p>
                  </a:txBody>
                  <a:tcPr>
                    <a:solidFill>
                      <a:srgbClr val="0070C0"/>
                    </a:solidFill>
                  </a:tcPr>
                </a:tc>
                <a:tc>
                  <a:txBody>
                    <a:bodyPr/>
                    <a:lstStyle/>
                    <a:p>
                      <a:r>
                        <a:rPr lang="en-US" sz="1050" dirty="0" smtClean="0">
                          <a:solidFill>
                            <a:schemeClr val="bg1"/>
                          </a:solidFill>
                          <a:latin typeface="Calibri" panose="020F0502020204030204" pitchFamily="34" charset="0"/>
                        </a:rPr>
                        <a:t>Saturdays, 8:45-10:15 AM</a:t>
                      </a:r>
                    </a:p>
                  </a:txBody>
                  <a:tcPr>
                    <a:solidFill>
                      <a:srgbClr val="0070C0"/>
                    </a:solidFill>
                  </a:tcPr>
                </a:tc>
                <a:tc>
                  <a:txBody>
                    <a:bodyPr/>
                    <a:lstStyle/>
                    <a:p>
                      <a:r>
                        <a:rPr lang="en-US" sz="1050" dirty="0" smtClean="0">
                          <a:solidFill>
                            <a:schemeClr val="bg1"/>
                          </a:solidFill>
                          <a:latin typeface="Calibri" panose="020F0502020204030204" pitchFamily="34" charset="0"/>
                        </a:rPr>
                        <a:t>J Field (JGMS)</a:t>
                      </a:r>
                      <a:endParaRPr lang="en-US" sz="1050" dirty="0">
                        <a:solidFill>
                          <a:schemeClr val="bg1"/>
                        </a:solidFill>
                        <a:latin typeface="Calibri" panose="020F0502020204030204" pitchFamily="34" charset="0"/>
                      </a:endParaRPr>
                    </a:p>
                  </a:txBody>
                  <a:tcPr>
                    <a:solidFill>
                      <a:srgbClr val="0070C0"/>
                    </a:solidFill>
                  </a:tcPr>
                </a:tc>
                <a:extLst>
                  <a:ext uri="{0D108BD9-81ED-4DB2-BD59-A6C34878D82A}">
                    <a16:rowId xmlns:a16="http://schemas.microsoft.com/office/drawing/2014/main" val="1692268477"/>
                  </a:ext>
                </a:extLst>
              </a:tr>
            </a:tbl>
          </a:graphicData>
        </a:graphic>
      </p:graphicFrame>
      <p:sp>
        <p:nvSpPr>
          <p:cNvPr id="10" name="TextBox 9"/>
          <p:cNvSpPr txBox="1"/>
          <p:nvPr/>
        </p:nvSpPr>
        <p:spPr>
          <a:xfrm>
            <a:off x="748145" y="5514109"/>
            <a:ext cx="10141528" cy="646331"/>
          </a:xfrm>
          <a:prstGeom prst="rect">
            <a:avLst/>
          </a:prstGeom>
          <a:noFill/>
        </p:spPr>
        <p:txBody>
          <a:bodyPr wrap="square" rtlCol="0">
            <a:spAutoFit/>
          </a:bodyPr>
          <a:lstStyle/>
          <a:p>
            <a:r>
              <a:rPr lang="en-US" dirty="0" smtClean="0"/>
              <a:t>*Specific location for each team is assigned. Please see the attached map. Please do not cross into other teams playing fields. Use the perimeter of the field to access your playing space. </a:t>
            </a:r>
            <a:endParaRPr lang="en-US" dirty="0"/>
          </a:p>
        </p:txBody>
      </p:sp>
    </p:spTree>
    <p:extLst>
      <p:ext uri="{BB962C8B-B14F-4D97-AF65-F5344CB8AC3E}">
        <p14:creationId xmlns:p14="http://schemas.microsoft.com/office/powerpoint/2010/main" val="226650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224528" y="2585073"/>
            <a:ext cx="10058400" cy="1609344"/>
          </a:xfrm>
        </p:spPr>
        <p:txBody>
          <a:bodyPr>
            <a:normAutofit/>
          </a:bodyPr>
          <a:lstStyle/>
          <a:p>
            <a:pPr algn="ctr"/>
            <a:r>
              <a:rPr lang="en-US" sz="3600" dirty="0" smtClean="0"/>
              <a:t>Intramural (Grade K-2)</a:t>
            </a:r>
            <a:br>
              <a:rPr lang="en-US" sz="3600" dirty="0" smtClean="0"/>
            </a:br>
            <a:r>
              <a:rPr lang="en-US" sz="3600" dirty="0" smtClean="0"/>
              <a:t>Playing Field Assignment Map</a:t>
            </a:r>
            <a:endParaRPr 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9" t="3476" r="-89" b="3349"/>
          <a:stretch/>
        </p:blipFill>
        <p:spPr>
          <a:xfrm>
            <a:off x="1814485" y="-9236"/>
            <a:ext cx="10377515" cy="6937732"/>
          </a:xfrm>
          <a:prstGeom prst="rect">
            <a:avLst/>
          </a:prstGeom>
        </p:spPr>
      </p:pic>
      <p:sp>
        <p:nvSpPr>
          <p:cNvPr id="4" name="Rectangle 3"/>
          <p:cNvSpPr/>
          <p:nvPr/>
        </p:nvSpPr>
        <p:spPr>
          <a:xfrm rot="18725048">
            <a:off x="5577794" y="4252845"/>
            <a:ext cx="556953" cy="70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8725048">
            <a:off x="5782933" y="5218565"/>
            <a:ext cx="556953" cy="70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8725048">
            <a:off x="4782681" y="5192296"/>
            <a:ext cx="556953" cy="70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8725048">
            <a:off x="4885253" y="6131747"/>
            <a:ext cx="556953" cy="70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398163">
            <a:off x="4274313" y="3839509"/>
            <a:ext cx="556953" cy="70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3398163">
            <a:off x="3332481" y="3942031"/>
            <a:ext cx="556953" cy="70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3398163">
            <a:off x="3358434" y="3024082"/>
            <a:ext cx="556953" cy="70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3398163">
            <a:off x="2416600" y="3106339"/>
            <a:ext cx="556953" cy="70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8762254">
            <a:off x="5556014" y="4351417"/>
            <a:ext cx="613664" cy="400110"/>
          </a:xfrm>
          <a:prstGeom prst="rect">
            <a:avLst/>
          </a:prstGeom>
          <a:noFill/>
        </p:spPr>
        <p:txBody>
          <a:bodyPr wrap="square" rtlCol="0">
            <a:spAutoFit/>
          </a:bodyPr>
          <a:lstStyle/>
          <a:p>
            <a:r>
              <a:rPr lang="en-US" sz="1000" dirty="0" smtClean="0">
                <a:solidFill>
                  <a:schemeClr val="bg1"/>
                </a:solidFill>
              </a:rPr>
              <a:t>Boys Team 1</a:t>
            </a:r>
            <a:endParaRPr lang="en-US" sz="1000" dirty="0">
              <a:solidFill>
                <a:schemeClr val="bg1"/>
              </a:solidFill>
            </a:endParaRPr>
          </a:p>
        </p:txBody>
      </p:sp>
      <p:sp>
        <p:nvSpPr>
          <p:cNvPr id="14" name="TextBox 13"/>
          <p:cNvSpPr txBox="1"/>
          <p:nvPr/>
        </p:nvSpPr>
        <p:spPr>
          <a:xfrm rot="18762254">
            <a:off x="5754577" y="5371801"/>
            <a:ext cx="613664" cy="400110"/>
          </a:xfrm>
          <a:prstGeom prst="rect">
            <a:avLst/>
          </a:prstGeom>
          <a:noFill/>
        </p:spPr>
        <p:txBody>
          <a:bodyPr wrap="square" rtlCol="0">
            <a:spAutoFit/>
          </a:bodyPr>
          <a:lstStyle/>
          <a:p>
            <a:r>
              <a:rPr lang="en-US" sz="1000" dirty="0" smtClean="0">
                <a:solidFill>
                  <a:schemeClr val="bg1"/>
                </a:solidFill>
              </a:rPr>
              <a:t>Boys Team 2</a:t>
            </a:r>
            <a:endParaRPr lang="en-US" sz="1000" dirty="0">
              <a:solidFill>
                <a:schemeClr val="bg1"/>
              </a:solidFill>
            </a:endParaRPr>
          </a:p>
        </p:txBody>
      </p:sp>
      <p:sp>
        <p:nvSpPr>
          <p:cNvPr id="15" name="TextBox 14"/>
          <p:cNvSpPr txBox="1"/>
          <p:nvPr/>
        </p:nvSpPr>
        <p:spPr>
          <a:xfrm rot="18762254">
            <a:off x="4690923" y="5290588"/>
            <a:ext cx="613664" cy="400110"/>
          </a:xfrm>
          <a:prstGeom prst="rect">
            <a:avLst/>
          </a:prstGeom>
          <a:noFill/>
        </p:spPr>
        <p:txBody>
          <a:bodyPr wrap="square" rtlCol="0">
            <a:spAutoFit/>
          </a:bodyPr>
          <a:lstStyle/>
          <a:p>
            <a:r>
              <a:rPr lang="en-US" sz="1000" dirty="0" smtClean="0">
                <a:solidFill>
                  <a:schemeClr val="bg1"/>
                </a:solidFill>
              </a:rPr>
              <a:t>Boys Team 3</a:t>
            </a:r>
            <a:endParaRPr lang="en-US" sz="1000" dirty="0">
              <a:solidFill>
                <a:schemeClr val="bg1"/>
              </a:solidFill>
            </a:endParaRPr>
          </a:p>
        </p:txBody>
      </p:sp>
      <p:sp>
        <p:nvSpPr>
          <p:cNvPr id="16" name="TextBox 15"/>
          <p:cNvSpPr txBox="1"/>
          <p:nvPr/>
        </p:nvSpPr>
        <p:spPr>
          <a:xfrm rot="18762254">
            <a:off x="4845790" y="6239066"/>
            <a:ext cx="613664" cy="400110"/>
          </a:xfrm>
          <a:prstGeom prst="rect">
            <a:avLst/>
          </a:prstGeom>
          <a:noFill/>
        </p:spPr>
        <p:txBody>
          <a:bodyPr wrap="square" rtlCol="0">
            <a:spAutoFit/>
          </a:bodyPr>
          <a:lstStyle/>
          <a:p>
            <a:r>
              <a:rPr lang="en-US" sz="1000" dirty="0" smtClean="0">
                <a:solidFill>
                  <a:schemeClr val="bg1"/>
                </a:solidFill>
              </a:rPr>
              <a:t>Boys Team 4</a:t>
            </a:r>
            <a:endParaRPr lang="en-US" sz="1000" dirty="0">
              <a:solidFill>
                <a:schemeClr val="bg1"/>
              </a:solidFill>
            </a:endParaRPr>
          </a:p>
        </p:txBody>
      </p:sp>
      <p:sp>
        <p:nvSpPr>
          <p:cNvPr id="17" name="TextBox 16"/>
          <p:cNvSpPr txBox="1"/>
          <p:nvPr/>
        </p:nvSpPr>
        <p:spPr>
          <a:xfrm rot="2536658">
            <a:off x="4254918" y="3964035"/>
            <a:ext cx="613664" cy="400110"/>
          </a:xfrm>
          <a:prstGeom prst="rect">
            <a:avLst/>
          </a:prstGeom>
          <a:noFill/>
        </p:spPr>
        <p:txBody>
          <a:bodyPr wrap="square" rtlCol="0">
            <a:spAutoFit/>
          </a:bodyPr>
          <a:lstStyle/>
          <a:p>
            <a:r>
              <a:rPr lang="en-US" sz="1000" dirty="0" smtClean="0">
                <a:solidFill>
                  <a:schemeClr val="bg1"/>
                </a:solidFill>
              </a:rPr>
              <a:t>Girls Team 1</a:t>
            </a:r>
            <a:endParaRPr lang="en-US" sz="1000" dirty="0">
              <a:solidFill>
                <a:schemeClr val="bg1"/>
              </a:solidFill>
            </a:endParaRPr>
          </a:p>
        </p:txBody>
      </p:sp>
      <p:sp>
        <p:nvSpPr>
          <p:cNvPr id="18" name="TextBox 17"/>
          <p:cNvSpPr txBox="1"/>
          <p:nvPr/>
        </p:nvSpPr>
        <p:spPr>
          <a:xfrm rot="2536658">
            <a:off x="3336818" y="4062106"/>
            <a:ext cx="613664" cy="400110"/>
          </a:xfrm>
          <a:prstGeom prst="rect">
            <a:avLst/>
          </a:prstGeom>
          <a:noFill/>
        </p:spPr>
        <p:txBody>
          <a:bodyPr wrap="square" rtlCol="0">
            <a:spAutoFit/>
          </a:bodyPr>
          <a:lstStyle/>
          <a:p>
            <a:r>
              <a:rPr lang="en-US" sz="1000" dirty="0" smtClean="0">
                <a:solidFill>
                  <a:schemeClr val="bg1"/>
                </a:solidFill>
              </a:rPr>
              <a:t>Girls Team 2</a:t>
            </a:r>
            <a:endParaRPr lang="en-US" sz="1000" dirty="0">
              <a:solidFill>
                <a:schemeClr val="bg1"/>
              </a:solidFill>
            </a:endParaRPr>
          </a:p>
        </p:txBody>
      </p:sp>
      <p:sp>
        <p:nvSpPr>
          <p:cNvPr id="19" name="TextBox 18"/>
          <p:cNvSpPr txBox="1"/>
          <p:nvPr/>
        </p:nvSpPr>
        <p:spPr>
          <a:xfrm rot="2536658">
            <a:off x="3317100" y="3190213"/>
            <a:ext cx="613664" cy="400110"/>
          </a:xfrm>
          <a:prstGeom prst="rect">
            <a:avLst/>
          </a:prstGeom>
          <a:noFill/>
        </p:spPr>
        <p:txBody>
          <a:bodyPr wrap="square" rtlCol="0">
            <a:spAutoFit/>
          </a:bodyPr>
          <a:lstStyle/>
          <a:p>
            <a:r>
              <a:rPr lang="en-US" sz="1000" dirty="0" smtClean="0">
                <a:solidFill>
                  <a:schemeClr val="bg1"/>
                </a:solidFill>
              </a:rPr>
              <a:t>Girls Team 3</a:t>
            </a:r>
            <a:endParaRPr lang="en-US" sz="1000" dirty="0">
              <a:solidFill>
                <a:schemeClr val="bg1"/>
              </a:solidFill>
            </a:endParaRPr>
          </a:p>
        </p:txBody>
      </p:sp>
      <p:sp>
        <p:nvSpPr>
          <p:cNvPr id="20" name="TextBox 19"/>
          <p:cNvSpPr txBox="1"/>
          <p:nvPr/>
        </p:nvSpPr>
        <p:spPr>
          <a:xfrm rot="2536658">
            <a:off x="2388243" y="3270982"/>
            <a:ext cx="613664" cy="400110"/>
          </a:xfrm>
          <a:prstGeom prst="rect">
            <a:avLst/>
          </a:prstGeom>
          <a:noFill/>
        </p:spPr>
        <p:txBody>
          <a:bodyPr wrap="square" rtlCol="0">
            <a:spAutoFit/>
          </a:bodyPr>
          <a:lstStyle/>
          <a:p>
            <a:r>
              <a:rPr lang="en-US" sz="1000" dirty="0" smtClean="0">
                <a:solidFill>
                  <a:schemeClr val="bg1"/>
                </a:solidFill>
              </a:rPr>
              <a:t>Girls Team 3</a:t>
            </a:r>
            <a:endParaRPr lang="en-US" sz="1000" dirty="0">
              <a:solidFill>
                <a:schemeClr val="bg1"/>
              </a:solidFill>
            </a:endParaRPr>
          </a:p>
        </p:txBody>
      </p:sp>
      <p:sp>
        <p:nvSpPr>
          <p:cNvPr id="21" name="TextBox 20"/>
          <p:cNvSpPr txBox="1"/>
          <p:nvPr/>
        </p:nvSpPr>
        <p:spPr>
          <a:xfrm>
            <a:off x="8801100" y="3380014"/>
            <a:ext cx="2155371" cy="2585323"/>
          </a:xfrm>
          <a:prstGeom prst="rect">
            <a:avLst/>
          </a:prstGeom>
          <a:solidFill>
            <a:schemeClr val="bg1">
              <a:alpha val="67000"/>
            </a:schemeClr>
          </a:solidFill>
        </p:spPr>
        <p:txBody>
          <a:bodyPr wrap="square" rtlCol="0">
            <a:spAutoFit/>
          </a:bodyPr>
          <a:lstStyle/>
          <a:p>
            <a:r>
              <a:rPr lang="en-US" dirty="0" smtClean="0"/>
              <a:t>COVID guidelines dictate that fields be set up in a certain way. All fields must follow this guideline and each field must be 14 feet from a neighboring field. </a:t>
            </a:r>
            <a:endParaRPr lang="en-US" dirty="0"/>
          </a:p>
        </p:txBody>
      </p:sp>
    </p:spTree>
    <p:extLst>
      <p:ext uri="{BB962C8B-B14F-4D97-AF65-F5344CB8AC3E}">
        <p14:creationId xmlns:p14="http://schemas.microsoft.com/office/powerpoint/2010/main" val="875677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Equipment/Equipment Distribution</a:t>
            </a:r>
            <a:endParaRPr lang="en-US" dirty="0"/>
          </a:p>
        </p:txBody>
      </p:sp>
      <p:sp>
        <p:nvSpPr>
          <p:cNvPr id="3" name="Content Placeholder 2"/>
          <p:cNvSpPr>
            <a:spLocks noGrp="1"/>
          </p:cNvSpPr>
          <p:nvPr>
            <p:ph idx="1"/>
          </p:nvPr>
        </p:nvSpPr>
        <p:spPr>
          <a:xfrm>
            <a:off x="591127" y="1708727"/>
            <a:ext cx="10982037" cy="4463473"/>
          </a:xfrm>
        </p:spPr>
        <p:txBody>
          <a:bodyPr>
            <a:normAutofit fontScale="92500" lnSpcReduction="20000"/>
          </a:bodyPr>
          <a:lstStyle/>
          <a:p>
            <a:pPr lvl="1">
              <a:buFont typeface="Wingdings" panose="05000000000000000000" pitchFamily="2" charset="2"/>
              <a:buChar char="q"/>
            </a:pPr>
            <a:r>
              <a:rPr lang="en-US" b="1" u="sng" dirty="0" smtClean="0">
                <a:solidFill>
                  <a:srgbClr val="0070C0"/>
                </a:solidFill>
              </a:rPr>
              <a:t>GRADE 3-8</a:t>
            </a:r>
            <a:r>
              <a:rPr lang="en-US" dirty="0" smtClean="0">
                <a:solidFill>
                  <a:srgbClr val="0070C0"/>
                </a:solidFill>
              </a:rPr>
              <a:t>:</a:t>
            </a:r>
          </a:p>
          <a:p>
            <a:pPr lvl="1">
              <a:buFont typeface="Wingdings" panose="05000000000000000000" pitchFamily="2" charset="2"/>
              <a:buChar char="q"/>
            </a:pPr>
            <a:r>
              <a:rPr lang="en-US" dirty="0" smtClean="0">
                <a:solidFill>
                  <a:srgbClr val="0070C0"/>
                </a:solidFill>
              </a:rPr>
              <a:t>Equipment </a:t>
            </a:r>
            <a:r>
              <a:rPr lang="en-US" dirty="0">
                <a:solidFill>
                  <a:srgbClr val="0070C0"/>
                </a:solidFill>
              </a:rPr>
              <a:t>pick up is Saturday, September 26 from 9:00-10:00 AM outside of 12 Mudge Way (Recreation Department) </a:t>
            </a:r>
            <a:endParaRPr lang="en-US" dirty="0" smtClean="0">
              <a:solidFill>
                <a:srgbClr val="0070C0"/>
              </a:solidFill>
            </a:endParaRPr>
          </a:p>
          <a:p>
            <a:pPr lvl="1">
              <a:buFont typeface="Wingdings" panose="05000000000000000000" pitchFamily="2" charset="2"/>
              <a:buChar char="q"/>
            </a:pPr>
            <a:endParaRPr lang="en-US" dirty="0">
              <a:solidFill>
                <a:srgbClr val="0070C0"/>
              </a:solidFill>
            </a:endParaRPr>
          </a:p>
          <a:p>
            <a:pPr lvl="1">
              <a:buFont typeface="Wingdings" panose="05000000000000000000" pitchFamily="2" charset="2"/>
              <a:buChar char="q"/>
            </a:pPr>
            <a:r>
              <a:rPr lang="en-US" b="1" u="sng" dirty="0" smtClean="0">
                <a:solidFill>
                  <a:srgbClr val="0070C0"/>
                </a:solidFill>
              </a:rPr>
              <a:t>Grade K-2</a:t>
            </a:r>
            <a:r>
              <a:rPr lang="en-US" dirty="0" smtClean="0">
                <a:solidFill>
                  <a:srgbClr val="0070C0"/>
                </a:solidFill>
              </a:rPr>
              <a:t>:</a:t>
            </a:r>
          </a:p>
          <a:p>
            <a:pPr lvl="1">
              <a:buFont typeface="Wingdings" panose="05000000000000000000" pitchFamily="2" charset="2"/>
              <a:buChar char="q"/>
            </a:pPr>
            <a:r>
              <a:rPr lang="en-US" dirty="0">
                <a:solidFill>
                  <a:srgbClr val="0070C0"/>
                </a:solidFill>
              </a:rPr>
              <a:t>Equipment pick up is Friday, October 1 from 5:00-6:00 PM outside of 12 Mudge Way (Recreation Department)</a:t>
            </a:r>
            <a:endParaRPr lang="en-US" dirty="0" smtClean="0">
              <a:solidFill>
                <a:srgbClr val="0070C0"/>
              </a:solidFill>
            </a:endParaRPr>
          </a:p>
          <a:p>
            <a:pPr lvl="1">
              <a:buFont typeface="Wingdings" panose="05000000000000000000" pitchFamily="2" charset="2"/>
              <a:buChar char="q"/>
            </a:pPr>
            <a:endParaRPr lang="en-US" dirty="0">
              <a:solidFill>
                <a:srgbClr val="0070C0"/>
              </a:solidFill>
            </a:endParaRPr>
          </a:p>
          <a:p>
            <a:pPr lvl="1">
              <a:buFont typeface="Wingdings" panose="05000000000000000000" pitchFamily="2" charset="2"/>
              <a:buChar char="q"/>
            </a:pPr>
            <a:r>
              <a:rPr lang="en-US" dirty="0" smtClean="0">
                <a:solidFill>
                  <a:srgbClr val="0070C0"/>
                </a:solidFill>
              </a:rPr>
              <a:t>12 </a:t>
            </a:r>
            <a:r>
              <a:rPr lang="en-US" dirty="0">
                <a:solidFill>
                  <a:srgbClr val="0070C0"/>
                </a:solidFill>
              </a:rPr>
              <a:t>Mudge Way will be closed the entire season</a:t>
            </a:r>
            <a:r>
              <a:rPr lang="en-US" dirty="0" smtClean="0">
                <a:solidFill>
                  <a:srgbClr val="0070C0"/>
                </a:solidFill>
              </a:rPr>
              <a:t>. If you cannot make these pick up </a:t>
            </a:r>
            <a:r>
              <a:rPr lang="en-US" dirty="0" err="1" smtClean="0">
                <a:solidFill>
                  <a:srgbClr val="0070C0"/>
                </a:solidFill>
              </a:rPr>
              <a:t>tiemse</a:t>
            </a:r>
            <a:r>
              <a:rPr lang="en-US" dirty="0" smtClean="0">
                <a:solidFill>
                  <a:srgbClr val="0070C0"/>
                </a:solidFill>
              </a:rPr>
              <a:t> </a:t>
            </a:r>
            <a:r>
              <a:rPr lang="en-US" dirty="0" err="1" smtClean="0">
                <a:solidFill>
                  <a:srgbClr val="0070C0"/>
                </a:solidFill>
              </a:rPr>
              <a:t>pleaes</a:t>
            </a:r>
            <a:r>
              <a:rPr lang="en-US" dirty="0" smtClean="0">
                <a:solidFill>
                  <a:srgbClr val="0070C0"/>
                </a:solidFill>
              </a:rPr>
              <a:t> contact Nikki Taylor.  </a:t>
            </a:r>
            <a:r>
              <a:rPr lang="en-US" dirty="0">
                <a:solidFill>
                  <a:srgbClr val="0070C0"/>
                </a:solidFill>
              </a:rPr>
              <a:t>If you need equipment replenished please contact Nikki Taylor at the Bedford Recreation Department.</a:t>
            </a:r>
          </a:p>
          <a:p>
            <a:pPr>
              <a:buFont typeface="Wingdings" panose="05000000000000000000" pitchFamily="2" charset="2"/>
              <a:buChar char="q"/>
            </a:pPr>
            <a:r>
              <a:rPr lang="en-US" dirty="0"/>
              <a:t>Each coach will receive hand sanitizer and sanitizing wipes in their equipment bag.</a:t>
            </a:r>
          </a:p>
          <a:p>
            <a:pPr>
              <a:buFont typeface="Wingdings" panose="05000000000000000000" pitchFamily="2" charset="2"/>
              <a:buChar char="q"/>
            </a:pPr>
            <a:r>
              <a:rPr lang="en-US" dirty="0"/>
              <a:t>Each player will receive a </a:t>
            </a:r>
            <a:r>
              <a:rPr lang="en-US" dirty="0" err="1"/>
              <a:t>pinnie</a:t>
            </a:r>
            <a:r>
              <a:rPr lang="en-US" dirty="0"/>
              <a:t> that they should be given at the first practice. </a:t>
            </a:r>
            <a:r>
              <a:rPr lang="en-US" dirty="0" err="1"/>
              <a:t>Pinnies</a:t>
            </a:r>
            <a:r>
              <a:rPr lang="en-US" dirty="0"/>
              <a:t> should be taken home by players each practice and washed and brought to the next practice. </a:t>
            </a:r>
          </a:p>
          <a:p>
            <a:pPr>
              <a:buFont typeface="Wingdings" panose="05000000000000000000" pitchFamily="2" charset="2"/>
              <a:buChar char="q"/>
            </a:pPr>
            <a:r>
              <a:rPr lang="en-US" dirty="0"/>
              <a:t> Shared equipment must be sanitized after each use. </a:t>
            </a:r>
          </a:p>
          <a:p>
            <a:pPr>
              <a:buFont typeface="Wingdings" panose="05000000000000000000" pitchFamily="2" charset="2"/>
              <a:buChar char="q"/>
            </a:pPr>
            <a:r>
              <a:rPr lang="en-US" dirty="0"/>
              <a:t>Benches should not be used this season.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Tree>
    <p:extLst>
      <p:ext uri="{BB962C8B-B14F-4D97-AF65-F5344CB8AC3E}">
        <p14:creationId xmlns:p14="http://schemas.microsoft.com/office/powerpoint/2010/main" val="2458901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945" y="99383"/>
            <a:ext cx="10058400" cy="1609344"/>
          </a:xfrm>
        </p:spPr>
        <p:txBody>
          <a:bodyPr/>
          <a:lstStyle/>
          <a:p>
            <a:r>
              <a:rPr lang="en-US" dirty="0" smtClean="0"/>
              <a:t>Other reminders</a:t>
            </a:r>
            <a:endParaRPr lang="en-US" dirty="0"/>
          </a:p>
        </p:txBody>
      </p:sp>
      <p:sp>
        <p:nvSpPr>
          <p:cNvPr id="3" name="Content Placeholder 2"/>
          <p:cNvSpPr>
            <a:spLocks noGrp="1"/>
          </p:cNvSpPr>
          <p:nvPr>
            <p:ph idx="1"/>
          </p:nvPr>
        </p:nvSpPr>
        <p:spPr>
          <a:xfrm>
            <a:off x="591127" y="1404257"/>
            <a:ext cx="10982037" cy="4767943"/>
          </a:xfrm>
        </p:spPr>
        <p:txBody>
          <a:bodyPr>
            <a:normAutofit lnSpcReduction="10000"/>
          </a:bodyPr>
          <a:lstStyle/>
          <a:p>
            <a:pPr>
              <a:buFont typeface="Wingdings" panose="05000000000000000000" pitchFamily="2" charset="2"/>
              <a:buChar char="q"/>
            </a:pPr>
            <a:r>
              <a:rPr lang="en-US" dirty="0" smtClean="0"/>
              <a:t>Playing time for scrimmages must be equal for all players.</a:t>
            </a:r>
          </a:p>
          <a:p>
            <a:pPr>
              <a:buFont typeface="Wingdings" panose="05000000000000000000" pitchFamily="2" charset="2"/>
              <a:buChar char="q"/>
            </a:pPr>
            <a:r>
              <a:rPr lang="en-US" dirty="0" smtClean="0"/>
              <a:t>Players must have equal playing time in </a:t>
            </a:r>
            <a:r>
              <a:rPr lang="en-US" smtClean="0"/>
              <a:t>all positions. We </a:t>
            </a:r>
            <a:r>
              <a:rPr lang="en-US" dirty="0" smtClean="0"/>
              <a:t>are a town program, not a club program.</a:t>
            </a:r>
          </a:p>
          <a:p>
            <a:pPr>
              <a:buFont typeface="Wingdings" panose="05000000000000000000" pitchFamily="2" charset="2"/>
              <a:buChar char="q"/>
            </a:pPr>
            <a:r>
              <a:rPr lang="en-US" dirty="0" smtClean="0"/>
              <a:t>Communication with parents throughout the season is key. </a:t>
            </a:r>
          </a:p>
          <a:p>
            <a:pPr>
              <a:buFont typeface="Wingdings" panose="05000000000000000000" pitchFamily="2" charset="2"/>
              <a:buChar char="q"/>
            </a:pPr>
            <a:r>
              <a:rPr lang="en-US" dirty="0" smtClean="0"/>
              <a:t>Attitude: players follow the coaches example when it comes to attitude</a:t>
            </a:r>
          </a:p>
          <a:p>
            <a:pPr>
              <a:buFont typeface="Wingdings" panose="05000000000000000000" pitchFamily="2" charset="2"/>
              <a:buChar char="q"/>
            </a:pPr>
            <a:r>
              <a:rPr lang="en-US" dirty="0" smtClean="0"/>
              <a:t>Players must practice positive sportsmanship at all time.  Please set this expectation from the first practice. </a:t>
            </a:r>
          </a:p>
          <a:p>
            <a:pPr>
              <a:buFont typeface="Wingdings" panose="05000000000000000000" pitchFamily="2" charset="2"/>
              <a:buChar char="q"/>
            </a:pPr>
            <a:r>
              <a:rPr lang="en-US" dirty="0" smtClean="0"/>
              <a:t>Take care of the fields. Move the goals out of the goal boxes for practices. </a:t>
            </a:r>
          </a:p>
          <a:p>
            <a:pPr>
              <a:buFont typeface="Wingdings" panose="05000000000000000000" pitchFamily="2" charset="2"/>
              <a:buChar char="q"/>
            </a:pPr>
            <a:r>
              <a:rPr lang="en-US" dirty="0" smtClean="0"/>
              <a:t>Players may not wear jewelry </a:t>
            </a:r>
          </a:p>
          <a:p>
            <a:pPr>
              <a:buFont typeface="Wingdings" panose="05000000000000000000" pitchFamily="2" charset="2"/>
              <a:buChar char="q"/>
            </a:pPr>
            <a:r>
              <a:rPr lang="en-US" dirty="0" smtClean="0"/>
              <a:t>Weather cancelation:</a:t>
            </a:r>
          </a:p>
          <a:p>
            <a:pPr lvl="1">
              <a:buFont typeface="Wingdings" panose="05000000000000000000" pitchFamily="2" charset="2"/>
              <a:buChar char="q"/>
            </a:pPr>
            <a:r>
              <a:rPr lang="en-US" dirty="0" smtClean="0"/>
              <a:t>By 7:00 AM (morning sessions)</a:t>
            </a:r>
          </a:p>
          <a:p>
            <a:pPr lvl="1">
              <a:buFont typeface="Wingdings" panose="05000000000000000000" pitchFamily="2" charset="2"/>
              <a:buChar char="q"/>
            </a:pPr>
            <a:r>
              <a:rPr lang="en-US" dirty="0" smtClean="0"/>
              <a:t>By 11:00 AM (afternoon sessions)</a:t>
            </a:r>
          </a:p>
          <a:p>
            <a:pPr lvl="1">
              <a:buFont typeface="Wingdings" panose="05000000000000000000" pitchFamily="2" charset="2"/>
              <a:buChar char="q"/>
            </a:pPr>
            <a:r>
              <a:rPr lang="en-US" dirty="0" smtClean="0"/>
              <a:t>If there is a weather cancellation it is the coaches responsibility to notify their players. </a:t>
            </a:r>
          </a:p>
          <a:p>
            <a:pPr>
              <a:buFont typeface="Wingdings" panose="05000000000000000000" pitchFamily="2" charset="2"/>
              <a:buChar char="q"/>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Tree>
    <p:extLst>
      <p:ext uri="{BB962C8B-B14F-4D97-AF65-F5344CB8AC3E}">
        <p14:creationId xmlns:p14="http://schemas.microsoft.com/office/powerpoint/2010/main" val="2296315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resources</a:t>
            </a:r>
            <a:endParaRPr lang="en-US" dirty="0"/>
          </a:p>
        </p:txBody>
      </p:sp>
      <p:sp>
        <p:nvSpPr>
          <p:cNvPr id="3" name="Content Placeholder 2"/>
          <p:cNvSpPr>
            <a:spLocks noGrp="1"/>
          </p:cNvSpPr>
          <p:nvPr>
            <p:ph idx="1"/>
          </p:nvPr>
        </p:nvSpPr>
        <p:spPr>
          <a:xfrm>
            <a:off x="1069847" y="2121408"/>
            <a:ext cx="10369117" cy="4050792"/>
          </a:xfrm>
        </p:spPr>
        <p:txBody>
          <a:bodyPr numCol="2">
            <a:normAutofit/>
          </a:bodyPr>
          <a:lstStyle/>
          <a:p>
            <a:pPr>
              <a:buFont typeface="Wingdings" panose="05000000000000000000" pitchFamily="2" charset="2"/>
              <a:buChar char="q"/>
            </a:pPr>
            <a:r>
              <a:rPr lang="en-US" sz="1400" dirty="0"/>
              <a:t>Visit </a:t>
            </a:r>
            <a:r>
              <a:rPr lang="en-US" sz="1400" dirty="0" err="1">
                <a:hlinkClick r:id="rId2"/>
              </a:rPr>
              <a:t>www.bedfordyouthsoccer.org</a:t>
            </a:r>
            <a:r>
              <a:rPr lang="en-US" sz="1400" dirty="0"/>
              <a:t> for coaching resources</a:t>
            </a:r>
          </a:p>
          <a:p>
            <a:pPr>
              <a:buFont typeface="Wingdings" panose="05000000000000000000" pitchFamily="2" charset="2"/>
              <a:buChar char="q"/>
            </a:pPr>
            <a:r>
              <a:rPr lang="en-US" sz="1400" dirty="0"/>
              <a:t>Nikki Taylor- Bedford Youth Soccer Liaison </a:t>
            </a:r>
            <a:endParaRPr lang="en-US" sz="1400" dirty="0" smtClean="0"/>
          </a:p>
          <a:p>
            <a:pPr>
              <a:buFont typeface="Wingdings" panose="05000000000000000000" pitchFamily="2" charset="2"/>
              <a:buChar char="q"/>
            </a:pPr>
            <a:r>
              <a:rPr lang="en-US" sz="1400" dirty="0" smtClean="0"/>
              <a:t>Jason </a:t>
            </a:r>
            <a:r>
              <a:rPr lang="en-US" sz="1400" dirty="0"/>
              <a:t>Rotella- Chair, Bedford Soccer Association </a:t>
            </a:r>
            <a:endParaRPr lang="en-US" sz="1400" dirty="0" smtClean="0"/>
          </a:p>
          <a:p>
            <a:pPr>
              <a:buFont typeface="Wingdings" panose="05000000000000000000" pitchFamily="2" charset="2"/>
              <a:buChar char="q"/>
            </a:pPr>
            <a:r>
              <a:rPr lang="en-US" sz="1400" dirty="0" smtClean="0"/>
              <a:t>For </a:t>
            </a:r>
            <a:r>
              <a:rPr lang="en-US" sz="1400" dirty="0"/>
              <a:t>weekend field closures/program cancellation due to weather please check our website at </a:t>
            </a:r>
            <a:r>
              <a:rPr lang="en-US" sz="1400" dirty="0">
                <a:hlinkClick r:id="rId3"/>
              </a:rPr>
              <a:t>www.bedfordrecreation.org</a:t>
            </a:r>
            <a:endParaRPr lang="en-US" sz="1400" dirty="0"/>
          </a:p>
          <a:p>
            <a:pPr>
              <a:buFont typeface="Wingdings" panose="05000000000000000000" pitchFamily="2" charset="2"/>
              <a:buChar char="q"/>
            </a:pPr>
            <a:endParaRPr lang="en-US" sz="1400" dirty="0" smtClean="0"/>
          </a:p>
          <a:p>
            <a:pPr>
              <a:buFont typeface="Wingdings" panose="05000000000000000000" pitchFamily="2" charset="2"/>
              <a:buChar char="q"/>
            </a:pPr>
            <a:r>
              <a:rPr lang="en-US" sz="1400" dirty="0" smtClean="0"/>
              <a:t>Intramural Coordinators:</a:t>
            </a:r>
          </a:p>
          <a:p>
            <a:pPr lvl="1">
              <a:buFont typeface="Wingdings" panose="05000000000000000000" pitchFamily="2" charset="2"/>
              <a:buChar char="q"/>
            </a:pPr>
            <a:r>
              <a:rPr lang="en-US" dirty="0"/>
              <a:t>Intramural Coordinators</a:t>
            </a:r>
          </a:p>
          <a:p>
            <a:pPr lvl="2">
              <a:buFont typeface="Wingdings" panose="05000000000000000000" pitchFamily="2" charset="2"/>
              <a:buChar char="q"/>
            </a:pPr>
            <a:r>
              <a:rPr lang="en-US" dirty="0"/>
              <a:t>Kevin </a:t>
            </a:r>
            <a:r>
              <a:rPr lang="en-US" dirty="0" err="1" smtClean="0"/>
              <a:t>Dickert</a:t>
            </a:r>
            <a:endParaRPr lang="en-US" dirty="0"/>
          </a:p>
          <a:p>
            <a:pPr lvl="2">
              <a:buFont typeface="Wingdings" panose="05000000000000000000" pitchFamily="2" charset="2"/>
              <a:buChar char="q"/>
            </a:pPr>
            <a:r>
              <a:rPr lang="en-US" dirty="0"/>
              <a:t>Jay </a:t>
            </a:r>
            <a:r>
              <a:rPr lang="en-US" dirty="0" err="1"/>
              <a:t>Hadden</a:t>
            </a:r>
            <a:r>
              <a:rPr lang="en-US" dirty="0"/>
              <a:t> </a:t>
            </a:r>
            <a:endParaRPr lang="en-US" dirty="0" smtClean="0"/>
          </a:p>
          <a:p>
            <a:pPr lvl="2">
              <a:buFont typeface="Wingdings" panose="05000000000000000000" pitchFamily="2" charset="2"/>
              <a:buChar char="q"/>
            </a:pPr>
            <a:r>
              <a:rPr lang="en-US" dirty="0" smtClean="0"/>
              <a:t>Damien </a:t>
            </a:r>
            <a:r>
              <a:rPr lang="en-US" dirty="0" err="1" smtClean="0"/>
              <a:t>Savoie</a:t>
            </a:r>
            <a:endParaRPr lang="en-US" sz="1200" dirty="0"/>
          </a:p>
          <a:p>
            <a:pPr>
              <a:buFont typeface="Wingdings" panose="05000000000000000000" pitchFamily="2" charset="2"/>
              <a:buChar char="q"/>
            </a:pPr>
            <a:endParaRPr lang="en-US" sz="1400" dirty="0"/>
          </a:p>
          <a:p>
            <a:pPr>
              <a:buFont typeface="Wingdings" panose="05000000000000000000" pitchFamily="2" charset="2"/>
              <a:buChar char="q"/>
            </a:pPr>
            <a:endParaRPr lang="en-US" sz="1400" dirty="0"/>
          </a:p>
          <a:p>
            <a:pPr>
              <a:buFont typeface="Wingdings" panose="05000000000000000000" pitchFamily="2" charset="2"/>
              <a:buChar char="q"/>
            </a:pPr>
            <a:r>
              <a:rPr lang="en-US" sz="1400" dirty="0" smtClean="0"/>
              <a:t>Age </a:t>
            </a:r>
            <a:r>
              <a:rPr lang="en-US" sz="1400" dirty="0"/>
              <a:t>Group </a:t>
            </a:r>
            <a:r>
              <a:rPr lang="en-US" sz="1400" dirty="0" smtClean="0"/>
              <a:t>Coordinators (Grade 3-8):</a:t>
            </a:r>
            <a:endParaRPr lang="en-US" sz="1400" dirty="0"/>
          </a:p>
          <a:p>
            <a:pPr lvl="1">
              <a:buFont typeface="Wingdings" panose="05000000000000000000" pitchFamily="2" charset="2"/>
              <a:buChar char="q"/>
            </a:pPr>
            <a:r>
              <a:rPr lang="en-US" sz="1400" dirty="0"/>
              <a:t>Girls Grade 3: Jason Rotella </a:t>
            </a:r>
            <a:endParaRPr lang="en-US" sz="1400" dirty="0"/>
          </a:p>
          <a:p>
            <a:pPr lvl="1">
              <a:buFont typeface="Wingdings" panose="05000000000000000000" pitchFamily="2" charset="2"/>
              <a:buChar char="q"/>
            </a:pPr>
            <a:r>
              <a:rPr lang="en-US" sz="1400" dirty="0" smtClean="0"/>
              <a:t>Girls </a:t>
            </a:r>
            <a:r>
              <a:rPr lang="en-US" sz="1400" dirty="0"/>
              <a:t>Grade 4: Kevin </a:t>
            </a:r>
            <a:r>
              <a:rPr lang="en-US" sz="1400" dirty="0" err="1"/>
              <a:t>Dickert</a:t>
            </a:r>
            <a:r>
              <a:rPr lang="en-US" sz="1400" dirty="0"/>
              <a:t> </a:t>
            </a:r>
            <a:endParaRPr lang="en-US" sz="1400" dirty="0" smtClean="0"/>
          </a:p>
          <a:p>
            <a:pPr lvl="1">
              <a:buFont typeface="Wingdings" panose="05000000000000000000" pitchFamily="2" charset="2"/>
              <a:buChar char="q"/>
            </a:pPr>
            <a:r>
              <a:rPr lang="en-US" sz="1400" dirty="0" smtClean="0"/>
              <a:t>Girls </a:t>
            </a:r>
            <a:r>
              <a:rPr lang="en-US" sz="1400" dirty="0"/>
              <a:t>Grade 5: Kostia Franklin </a:t>
            </a:r>
            <a:endParaRPr lang="en-US" sz="1400" dirty="0" smtClean="0"/>
          </a:p>
          <a:p>
            <a:pPr lvl="1">
              <a:buFont typeface="Wingdings" panose="05000000000000000000" pitchFamily="2" charset="2"/>
              <a:buChar char="q"/>
            </a:pPr>
            <a:r>
              <a:rPr lang="en-US" sz="1400" dirty="0" smtClean="0"/>
              <a:t>Girls </a:t>
            </a:r>
            <a:r>
              <a:rPr lang="en-US" sz="1400" dirty="0"/>
              <a:t>Grade 6-8: Tara </a:t>
            </a:r>
            <a:r>
              <a:rPr lang="en-US" sz="1400" dirty="0" smtClean="0"/>
              <a:t>Capobianco</a:t>
            </a:r>
          </a:p>
          <a:p>
            <a:pPr lvl="1">
              <a:buFont typeface="Wingdings" panose="05000000000000000000" pitchFamily="2" charset="2"/>
              <a:buChar char="q"/>
            </a:pPr>
            <a:endParaRPr lang="en-US" sz="1400" dirty="0"/>
          </a:p>
          <a:p>
            <a:pPr lvl="1">
              <a:buFont typeface="Wingdings" panose="05000000000000000000" pitchFamily="2" charset="2"/>
              <a:buChar char="q"/>
            </a:pPr>
            <a:r>
              <a:rPr lang="en-US" sz="1400" dirty="0"/>
              <a:t>Boys Grade 3: Annemarie Silver </a:t>
            </a:r>
            <a:endParaRPr lang="en-US" sz="1400" dirty="0" smtClean="0"/>
          </a:p>
          <a:p>
            <a:pPr lvl="1">
              <a:buFont typeface="Wingdings" panose="05000000000000000000" pitchFamily="2" charset="2"/>
              <a:buChar char="q"/>
            </a:pPr>
            <a:r>
              <a:rPr lang="en-US" sz="1400" dirty="0" smtClean="0"/>
              <a:t>Boys </a:t>
            </a:r>
            <a:r>
              <a:rPr lang="en-US" sz="1400" dirty="0"/>
              <a:t>Grade 4: TBD</a:t>
            </a:r>
          </a:p>
          <a:p>
            <a:pPr lvl="1">
              <a:buFont typeface="Wingdings" panose="05000000000000000000" pitchFamily="2" charset="2"/>
              <a:buChar char="q"/>
            </a:pPr>
            <a:r>
              <a:rPr lang="en-US" sz="1400" dirty="0"/>
              <a:t>Boys Grade 5: Mary Gallant </a:t>
            </a:r>
            <a:endParaRPr lang="en-US" sz="1400" dirty="0"/>
          </a:p>
          <a:p>
            <a:pPr lvl="1">
              <a:buFont typeface="Wingdings" panose="05000000000000000000" pitchFamily="2" charset="2"/>
              <a:buChar char="q"/>
            </a:pPr>
            <a:r>
              <a:rPr lang="en-US" sz="1400" dirty="0" smtClean="0"/>
              <a:t>Boys </a:t>
            </a:r>
            <a:r>
              <a:rPr lang="en-US" sz="1400" dirty="0"/>
              <a:t>Grade 6-8: Sean </a:t>
            </a:r>
            <a:r>
              <a:rPr lang="en-US" sz="1400" dirty="0" smtClean="0"/>
              <a:t>Walton</a:t>
            </a:r>
            <a:endParaRPr lang="en-US" dirty="0" smtClean="0">
              <a:solidFill>
                <a:srgbClr val="FF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Tree>
    <p:extLst>
      <p:ext uri="{BB962C8B-B14F-4D97-AF65-F5344CB8AC3E}">
        <p14:creationId xmlns:p14="http://schemas.microsoft.com/office/powerpoint/2010/main" val="661954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1525" y="5947525"/>
            <a:ext cx="910475" cy="910475"/>
          </a:xfrm>
          <a:prstGeom prst="rect">
            <a:avLst/>
          </a:prstGeom>
        </p:spPr>
      </p:pic>
      <p:sp>
        <p:nvSpPr>
          <p:cNvPr id="3" name="Content Placeholder 2"/>
          <p:cNvSpPr>
            <a:spLocks noGrp="1"/>
          </p:cNvSpPr>
          <p:nvPr>
            <p:ph idx="1"/>
          </p:nvPr>
        </p:nvSpPr>
        <p:spPr/>
        <p:txBody>
          <a:bodyPr>
            <a:normAutofit fontScale="92500" lnSpcReduction="10000"/>
          </a:bodyPr>
          <a:lstStyle/>
          <a:p>
            <a:r>
              <a:rPr lang="en-US" dirty="0" smtClean="0"/>
              <a:t>Mission of Bedford Youth Soccer/Season Goals</a:t>
            </a:r>
          </a:p>
          <a:p>
            <a:r>
              <a:rPr lang="en-US" dirty="0" smtClean="0"/>
              <a:t>Modifications made to the game</a:t>
            </a:r>
          </a:p>
          <a:p>
            <a:r>
              <a:rPr lang="en-US" dirty="0" smtClean="0"/>
              <a:t>Field Spacing</a:t>
            </a:r>
          </a:p>
          <a:p>
            <a:r>
              <a:rPr lang="en-US" dirty="0" smtClean="0"/>
              <a:t>COVID 19 Tracing and Procedures</a:t>
            </a:r>
          </a:p>
          <a:p>
            <a:r>
              <a:rPr lang="en-US" dirty="0" smtClean="0"/>
              <a:t>Medical Release Form</a:t>
            </a:r>
          </a:p>
          <a:p>
            <a:r>
              <a:rPr lang="en-US" dirty="0" smtClean="0"/>
              <a:t>Face Masks</a:t>
            </a:r>
          </a:p>
          <a:p>
            <a:r>
              <a:rPr lang="en-US" dirty="0" smtClean="0"/>
              <a:t>CORI</a:t>
            </a:r>
          </a:p>
          <a:p>
            <a:r>
              <a:rPr lang="en-US" dirty="0" smtClean="0"/>
              <a:t>Equipment/Equipment Distribution</a:t>
            </a:r>
          </a:p>
          <a:p>
            <a:r>
              <a:rPr lang="en-US" dirty="0" smtClean="0"/>
              <a:t>Other Reminders</a:t>
            </a:r>
          </a:p>
          <a:p>
            <a:r>
              <a:rPr lang="en-US" dirty="0" smtClean="0"/>
              <a:t>Coaching Resources</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095792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974" y="3916528"/>
            <a:ext cx="10058400" cy="1609344"/>
          </a:xfrm>
        </p:spPr>
        <p:txBody>
          <a:bodyPr/>
          <a:lstStyle/>
          <a:p>
            <a:r>
              <a:rPr lang="en-US" dirty="0" smtClean="0"/>
              <a:t>Fall 2020 Soccer goal:</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
        <p:nvSpPr>
          <p:cNvPr id="6" name="Rectangle 5"/>
          <p:cNvSpPr/>
          <p:nvPr/>
        </p:nvSpPr>
        <p:spPr>
          <a:xfrm>
            <a:off x="707615" y="1644517"/>
            <a:ext cx="11217626" cy="2677656"/>
          </a:xfrm>
          <a:prstGeom prst="rect">
            <a:avLst/>
          </a:prstGeom>
        </p:spPr>
        <p:txBody>
          <a:bodyPr wrap="square">
            <a:spAutoFit/>
          </a:bodyPr>
          <a:lstStyle/>
          <a:p>
            <a:r>
              <a:rPr lang="en-US" sz="1200" dirty="0">
                <a:latin typeface="Helvetica" panose="020B0604020202020204" pitchFamily="34" charset="0"/>
              </a:rPr>
              <a:t>Bedford Soccer's mission is to serve the children and achieve these goals:</a:t>
            </a:r>
          </a:p>
          <a:p>
            <a:r>
              <a:rPr lang="en-US" sz="1200" dirty="0" smtClean="0">
                <a:latin typeface="Helvetica" panose="020B0604020202020204" pitchFamily="34" charset="0"/>
              </a:rPr>
              <a:t>	1. </a:t>
            </a:r>
            <a:r>
              <a:rPr lang="en-US" sz="1200" dirty="0">
                <a:latin typeface="Helvetica" panose="020B0604020202020204" pitchFamily="34" charset="0"/>
              </a:rPr>
              <a:t>All children can play. We provide opportunities for children of all skill levels to learn and</a:t>
            </a:r>
          </a:p>
          <a:p>
            <a:r>
              <a:rPr lang="en-US" sz="1200" dirty="0" smtClean="0">
                <a:latin typeface="Helvetica" panose="020B0604020202020204" pitchFamily="34" charset="0"/>
              </a:rPr>
              <a:t>	play </a:t>
            </a:r>
            <a:r>
              <a:rPr lang="en-US" sz="1200" dirty="0">
                <a:latin typeface="Helvetica" panose="020B0604020202020204" pitchFamily="34" charset="0"/>
              </a:rPr>
              <a:t>the game.</a:t>
            </a:r>
          </a:p>
          <a:p>
            <a:r>
              <a:rPr lang="en-US" sz="1200" dirty="0" smtClean="0">
                <a:latin typeface="Helvetica" panose="020B0604020202020204" pitchFamily="34" charset="0"/>
              </a:rPr>
              <a:t>	2</a:t>
            </a:r>
            <a:r>
              <a:rPr lang="en-US" sz="1200" dirty="0">
                <a:latin typeface="Helvetica" panose="020B0604020202020204" pitchFamily="34" charset="0"/>
              </a:rPr>
              <a:t>. Fun, learning, enjoyment. Having fun, learning and enjoying the game are always more</a:t>
            </a:r>
          </a:p>
          <a:p>
            <a:r>
              <a:rPr lang="en-US" sz="1200" dirty="0" smtClean="0">
                <a:latin typeface="Helvetica" panose="020B0604020202020204" pitchFamily="34" charset="0"/>
              </a:rPr>
              <a:t>	important </a:t>
            </a:r>
            <a:r>
              <a:rPr lang="en-US" sz="1200" dirty="0">
                <a:latin typeface="Helvetica" panose="020B0604020202020204" pitchFamily="34" charset="0"/>
              </a:rPr>
              <a:t>than winning.</a:t>
            </a:r>
          </a:p>
          <a:p>
            <a:r>
              <a:rPr lang="en-US" sz="1200" dirty="0" smtClean="0">
                <a:latin typeface="Helvetica" panose="020B0604020202020204" pitchFamily="34" charset="0"/>
              </a:rPr>
              <a:t>	3</a:t>
            </a:r>
            <a:r>
              <a:rPr lang="en-US" sz="1200" dirty="0">
                <a:latin typeface="Helvetica" panose="020B0604020202020204" pitchFamily="34" charset="0"/>
              </a:rPr>
              <a:t>. The game is the best teacher. Effective practice combines age-appropriate skill</a:t>
            </a:r>
          </a:p>
          <a:p>
            <a:r>
              <a:rPr lang="en-US" sz="1200" dirty="0" smtClean="0">
                <a:latin typeface="Helvetica" panose="020B0604020202020204" pitchFamily="34" charset="0"/>
              </a:rPr>
              <a:t>	development </a:t>
            </a:r>
            <a:r>
              <a:rPr lang="en-US" sz="1200" dirty="0">
                <a:latin typeface="Helvetica" panose="020B0604020202020204" pitchFamily="34" charset="0"/>
              </a:rPr>
              <a:t>with time spent playing the game.</a:t>
            </a:r>
          </a:p>
          <a:p>
            <a:r>
              <a:rPr lang="en-US" sz="1200" dirty="0" smtClean="0">
                <a:latin typeface="Helvetica" panose="020B0604020202020204" pitchFamily="34" charset="0"/>
              </a:rPr>
              <a:t>	4</a:t>
            </a:r>
            <a:r>
              <a:rPr lang="en-US" sz="1200" dirty="0">
                <a:latin typeface="Helvetica" panose="020B0604020202020204" pitchFamily="34" charset="0"/>
              </a:rPr>
              <a:t>. Sportsmanship and teamwork. Learning and demonstrating excellent sportsmanship and</a:t>
            </a:r>
          </a:p>
          <a:p>
            <a:r>
              <a:rPr lang="en-US" sz="1200" dirty="0" smtClean="0">
                <a:latin typeface="Helvetica" panose="020B0604020202020204" pitchFamily="34" charset="0"/>
              </a:rPr>
              <a:t>	teamwork </a:t>
            </a:r>
            <a:r>
              <a:rPr lang="en-US" sz="1200" dirty="0">
                <a:latin typeface="Helvetica" panose="020B0604020202020204" pitchFamily="34" charset="0"/>
              </a:rPr>
              <a:t>are key parts of learning soccer. </a:t>
            </a:r>
            <a:endParaRPr lang="en-US" sz="1200" dirty="0" smtClean="0">
              <a:latin typeface="Helvetica" panose="020B0604020202020204" pitchFamily="34" charset="0"/>
            </a:endParaRPr>
          </a:p>
          <a:p>
            <a:r>
              <a:rPr lang="en-US" sz="1200" dirty="0">
                <a:latin typeface="Helvetica" panose="020B0604020202020204" pitchFamily="34" charset="0"/>
              </a:rPr>
              <a:t>	</a:t>
            </a:r>
            <a:r>
              <a:rPr lang="en-US" sz="1200" dirty="0" smtClean="0">
                <a:latin typeface="Helvetica" panose="020B0604020202020204" pitchFamily="34" charset="0"/>
              </a:rPr>
              <a:t>5</a:t>
            </a:r>
            <a:r>
              <a:rPr lang="en-US" sz="1200" dirty="0">
                <a:latin typeface="Helvetica" panose="020B0604020202020204" pitchFamily="34" charset="0"/>
              </a:rPr>
              <a:t>. Positive coaching. Coaching must always be positive, supporting children's enjoyment of</a:t>
            </a:r>
          </a:p>
          <a:p>
            <a:r>
              <a:rPr lang="en-US" sz="1200" dirty="0" smtClean="0">
                <a:latin typeface="Helvetica" panose="020B0604020202020204" pitchFamily="34" charset="0"/>
              </a:rPr>
              <a:t>	the </a:t>
            </a:r>
            <a:r>
              <a:rPr lang="en-US" sz="1200" dirty="0">
                <a:latin typeface="Helvetica" panose="020B0604020202020204" pitchFamily="34" charset="0"/>
              </a:rPr>
              <a:t>game, strengthening children's self esteem and creating a positive environment.</a:t>
            </a:r>
          </a:p>
          <a:p>
            <a:r>
              <a:rPr lang="en-US" sz="1200" dirty="0" smtClean="0">
                <a:latin typeface="Helvetica" panose="020B0604020202020204" pitchFamily="34" charset="0"/>
              </a:rPr>
              <a:t>	6</a:t>
            </a:r>
            <a:r>
              <a:rPr lang="en-US" sz="1200" dirty="0">
                <a:latin typeface="Helvetica" panose="020B0604020202020204" pitchFamily="34" charset="0"/>
              </a:rPr>
              <a:t>. Positive spectatorship. Parents and spectators play a crucial role in providing a positive</a:t>
            </a:r>
          </a:p>
          <a:p>
            <a:r>
              <a:rPr lang="en-US" sz="1200" dirty="0" smtClean="0">
                <a:latin typeface="Helvetica" panose="020B0604020202020204" pitchFamily="34" charset="0"/>
              </a:rPr>
              <a:t>	experience </a:t>
            </a:r>
            <a:r>
              <a:rPr lang="en-US" sz="1200" dirty="0">
                <a:latin typeface="Helvetica" panose="020B0604020202020204" pitchFamily="34" charset="0"/>
              </a:rPr>
              <a:t>for the children. Positive spectators show respect for and appreciation of the</a:t>
            </a:r>
          </a:p>
          <a:p>
            <a:r>
              <a:rPr lang="en-US" sz="1200" dirty="0" smtClean="0">
                <a:latin typeface="Helvetica" panose="020B0604020202020204" pitchFamily="34" charset="0"/>
              </a:rPr>
              <a:t>	game</a:t>
            </a:r>
            <a:r>
              <a:rPr lang="en-US" sz="1200" dirty="0">
                <a:latin typeface="Helvetica" panose="020B0604020202020204" pitchFamily="34" charset="0"/>
              </a:rPr>
              <a:t>, the coaches, and the players on all teams.</a:t>
            </a:r>
            <a:endParaRPr lang="en-US" sz="1200" dirty="0"/>
          </a:p>
        </p:txBody>
      </p:sp>
      <p:sp>
        <p:nvSpPr>
          <p:cNvPr id="7" name="Title 1"/>
          <p:cNvSpPr txBox="1">
            <a:spLocks/>
          </p:cNvSpPr>
          <p:nvPr/>
        </p:nvSpPr>
        <p:spPr>
          <a:xfrm>
            <a:off x="1154482" y="440818"/>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Mission of Bedford Youth Soccer</a:t>
            </a:r>
            <a:endParaRPr lang="en-US" dirty="0"/>
          </a:p>
        </p:txBody>
      </p:sp>
      <p:sp>
        <p:nvSpPr>
          <p:cNvPr id="11" name="TextBox 10"/>
          <p:cNvSpPr txBox="1"/>
          <p:nvPr/>
        </p:nvSpPr>
        <p:spPr>
          <a:xfrm>
            <a:off x="868218" y="5246255"/>
            <a:ext cx="9716655" cy="646331"/>
          </a:xfrm>
          <a:prstGeom prst="rect">
            <a:avLst/>
          </a:prstGeom>
          <a:noFill/>
        </p:spPr>
        <p:txBody>
          <a:bodyPr wrap="square" rtlCol="0">
            <a:spAutoFit/>
          </a:bodyPr>
          <a:lstStyle/>
          <a:p>
            <a:r>
              <a:rPr lang="en-US" dirty="0" smtClean="0"/>
              <a:t>To build a healthy community by providing soccer to as many children as possible in a fun and safe environment. </a:t>
            </a:r>
            <a:endParaRPr lang="en-US" dirty="0"/>
          </a:p>
        </p:txBody>
      </p:sp>
    </p:spTree>
    <p:extLst>
      <p:ext uri="{BB962C8B-B14F-4D97-AF65-F5344CB8AC3E}">
        <p14:creationId xmlns:p14="http://schemas.microsoft.com/office/powerpoint/2010/main" val="15629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74" y="0"/>
            <a:ext cx="10515600" cy="1325563"/>
          </a:xfrm>
        </p:spPr>
        <p:txBody>
          <a:bodyPr>
            <a:normAutofit/>
          </a:bodyPr>
          <a:lstStyle/>
          <a:p>
            <a:r>
              <a:rPr lang="en-US" dirty="0" smtClean="0"/>
              <a:t>Modifications made to the game: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6503407"/>
              </p:ext>
            </p:extLst>
          </p:nvPr>
        </p:nvGraphicFramePr>
        <p:xfrm>
          <a:off x="535576" y="966651"/>
          <a:ext cx="4820195" cy="4454435"/>
        </p:xfrm>
        <a:graphic>
          <a:graphicData uri="http://schemas.openxmlformats.org/drawingml/2006/table">
            <a:tbl>
              <a:tblPr firstRow="1" firstCol="1" bandRow="1">
                <a:tableStyleId>{5C22544A-7EE6-4342-B048-85BDC9FD1C3A}</a:tableStyleId>
              </a:tblPr>
              <a:tblGrid>
                <a:gridCol w="4820195">
                  <a:extLst>
                    <a:ext uri="{9D8B030D-6E8A-4147-A177-3AD203B41FA5}">
                      <a16:colId xmlns:a16="http://schemas.microsoft.com/office/drawing/2014/main" val="3794787100"/>
                    </a:ext>
                  </a:extLst>
                </a:gridCol>
              </a:tblGrid>
              <a:tr h="4454435">
                <a:tc>
                  <a:txBody>
                    <a:bodyPr/>
                    <a:lstStyle/>
                    <a:p>
                      <a:pPr marL="0" marR="0" lvl="0" indent="0">
                        <a:lnSpc>
                          <a:spcPct val="107000"/>
                        </a:lnSpc>
                        <a:spcBef>
                          <a:spcPts val="0"/>
                        </a:spcBef>
                        <a:spcAft>
                          <a:spcPts val="0"/>
                        </a:spcAft>
                        <a:buFont typeface="Symbol" panose="05050102010706020507" pitchFamily="18" charset="2"/>
                        <a:buNone/>
                      </a:pPr>
                      <a:r>
                        <a:rPr lang="en-US" sz="3200" b="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a:t>
                      </a:r>
                      <a:r>
                        <a:rPr lang="en-US" sz="3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Permitted</a:t>
                      </a:r>
                    </a:p>
                    <a:p>
                      <a:pPr marL="285750" marR="0" lvl="0" indent="-285750">
                        <a:lnSpc>
                          <a:spcPct val="107000"/>
                        </a:lnSpc>
                        <a:spcBef>
                          <a:spcPts val="0"/>
                        </a:spcBef>
                        <a:spcAft>
                          <a:spcPts val="0"/>
                        </a:spcAft>
                        <a:buFont typeface="Wingdings" panose="05000000000000000000" pitchFamily="2" charset="2"/>
                        <a:buChar char="q"/>
                      </a:pPr>
                      <a:r>
                        <a:rPr lang="en-US" sz="3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r>
                        <a:rPr lang="en-US" sz="3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Heading</a:t>
                      </a:r>
                    </a:p>
                    <a:p>
                      <a:pPr marL="285750" marR="0" lvl="0" indent="-285750">
                        <a:lnSpc>
                          <a:spcPct val="107000"/>
                        </a:lnSpc>
                        <a:spcBef>
                          <a:spcPts val="0"/>
                        </a:spcBef>
                        <a:spcAft>
                          <a:spcPts val="0"/>
                        </a:spcAft>
                        <a:buFont typeface="Wingdings" panose="05000000000000000000" pitchFamily="2" charset="2"/>
                        <a:buChar char="q"/>
                      </a:pPr>
                      <a:r>
                        <a:rPr lang="en-US" sz="3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Side Tackling</a:t>
                      </a:r>
                    </a:p>
                    <a:p>
                      <a:pPr marL="285750" marR="0" lvl="0" indent="-285750">
                        <a:lnSpc>
                          <a:spcPct val="107000"/>
                        </a:lnSpc>
                        <a:spcBef>
                          <a:spcPts val="0"/>
                        </a:spcBef>
                        <a:spcAft>
                          <a:spcPts val="0"/>
                        </a:spcAft>
                        <a:buFont typeface="Wingdings" panose="05000000000000000000" pitchFamily="2" charset="2"/>
                        <a:buChar char="q"/>
                      </a:pPr>
                      <a:r>
                        <a:rPr lang="en-US" sz="3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Shoulder to Shoulder</a:t>
                      </a:r>
                    </a:p>
                    <a:p>
                      <a:pPr marL="285750" marR="0" lvl="0" indent="-285750">
                        <a:lnSpc>
                          <a:spcPct val="107000"/>
                        </a:lnSpc>
                        <a:spcBef>
                          <a:spcPts val="0"/>
                        </a:spcBef>
                        <a:spcAft>
                          <a:spcPts val="0"/>
                        </a:spcAft>
                        <a:buFont typeface="Wingdings" panose="05000000000000000000" pitchFamily="2" charset="2"/>
                        <a:buChar char="q"/>
                      </a:pPr>
                      <a:r>
                        <a:rPr lang="en-US" sz="3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Throw Ins</a:t>
                      </a:r>
                    </a:p>
                    <a:p>
                      <a:pPr marL="285750" marR="0" lvl="0" indent="-285750">
                        <a:lnSpc>
                          <a:spcPct val="107000"/>
                        </a:lnSpc>
                        <a:spcBef>
                          <a:spcPts val="0"/>
                        </a:spcBef>
                        <a:spcAft>
                          <a:spcPts val="0"/>
                        </a:spcAft>
                        <a:buFont typeface="Wingdings" panose="05000000000000000000" pitchFamily="2" charset="2"/>
                        <a:buChar char="q"/>
                      </a:pPr>
                      <a:r>
                        <a:rPr lang="en-US" sz="3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Corner Kicks</a:t>
                      </a:r>
                    </a:p>
                    <a:p>
                      <a:pPr marL="285750" marR="0" lvl="0" indent="-285750">
                        <a:lnSpc>
                          <a:spcPct val="107000"/>
                        </a:lnSpc>
                        <a:spcBef>
                          <a:spcPts val="0"/>
                        </a:spcBef>
                        <a:spcAft>
                          <a:spcPts val="0"/>
                        </a:spcAft>
                        <a:buFont typeface="Wingdings" panose="05000000000000000000" pitchFamily="2" charset="2"/>
                        <a:buChar char="q"/>
                      </a:pPr>
                      <a:r>
                        <a:rPr lang="en-US" sz="3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Walls</a:t>
                      </a:r>
                    </a:p>
                    <a:p>
                      <a:pPr marL="285750" marR="0" lvl="0" indent="-285750">
                        <a:lnSpc>
                          <a:spcPct val="107000"/>
                        </a:lnSpc>
                        <a:spcBef>
                          <a:spcPts val="0"/>
                        </a:spcBef>
                        <a:spcAft>
                          <a:spcPts val="0"/>
                        </a:spcAft>
                        <a:buFont typeface="Wingdings" panose="05000000000000000000" pitchFamily="2" charset="2"/>
                        <a:buChar char="q"/>
                      </a:pPr>
                      <a:r>
                        <a:rPr lang="en-US" sz="3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Drop Balls</a:t>
                      </a:r>
                      <a:endParaRPr lang="en-US"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noFill/>
                  </a:tcPr>
                </a:tc>
                <a:extLst>
                  <a:ext uri="{0D108BD9-81ED-4DB2-BD59-A6C34878D82A}">
                    <a16:rowId xmlns:a16="http://schemas.microsoft.com/office/drawing/2014/main" val="4192930426"/>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graphicFrame>
        <p:nvGraphicFramePr>
          <p:cNvPr id="6" name="Content Placeholder 3"/>
          <p:cNvGraphicFramePr>
            <a:graphicFrameLocks/>
          </p:cNvGraphicFramePr>
          <p:nvPr>
            <p:extLst>
              <p:ext uri="{D42A27DB-BD31-4B8C-83A1-F6EECF244321}">
                <p14:modId xmlns:p14="http://schemas.microsoft.com/office/powerpoint/2010/main" val="974885068"/>
              </p:ext>
            </p:extLst>
          </p:nvPr>
        </p:nvGraphicFramePr>
        <p:xfrm>
          <a:off x="6223362" y="966650"/>
          <a:ext cx="5631181" cy="4454435"/>
        </p:xfrm>
        <a:graphic>
          <a:graphicData uri="http://schemas.openxmlformats.org/drawingml/2006/table">
            <a:tbl>
              <a:tblPr firstRow="1" firstCol="1" bandRow="1">
                <a:tableStyleId>{5C22544A-7EE6-4342-B048-85BDC9FD1C3A}</a:tableStyleId>
              </a:tblPr>
              <a:tblGrid>
                <a:gridCol w="5631181">
                  <a:extLst>
                    <a:ext uri="{9D8B030D-6E8A-4147-A177-3AD203B41FA5}">
                      <a16:colId xmlns:a16="http://schemas.microsoft.com/office/drawing/2014/main" val="3794787100"/>
                    </a:ext>
                  </a:extLst>
                </a:gridCol>
              </a:tblGrid>
              <a:tr h="4454435">
                <a:tc>
                  <a:txBody>
                    <a:bodyPr/>
                    <a:lstStyle/>
                    <a:p>
                      <a:pPr marL="0" marR="0" lvl="0" indent="0">
                        <a:lnSpc>
                          <a:spcPct val="107000"/>
                        </a:lnSpc>
                        <a:spcBef>
                          <a:spcPts val="0"/>
                        </a:spcBef>
                        <a:spcAft>
                          <a:spcPts val="0"/>
                        </a:spcAft>
                        <a:buFont typeface="Symbol" panose="05050102010706020507" pitchFamily="18" charset="2"/>
                        <a:buNone/>
                      </a:pPr>
                      <a:r>
                        <a:rPr lang="en-US" sz="3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you </a:t>
                      </a:r>
                      <a:r>
                        <a:rPr lang="en-US" sz="3200" b="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CAN </a:t>
                      </a:r>
                      <a:r>
                        <a:rPr lang="en-US" sz="3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a:t>
                      </a:r>
                    </a:p>
                    <a:p>
                      <a:pPr marL="285750" marR="0" lvl="0" indent="-285750">
                        <a:lnSpc>
                          <a:spcPct val="107000"/>
                        </a:lnSpc>
                        <a:spcBef>
                          <a:spcPts val="0"/>
                        </a:spcBef>
                        <a:spcAft>
                          <a:spcPts val="0"/>
                        </a:spcAft>
                        <a:buFont typeface="Wingdings" panose="05000000000000000000" pitchFamily="2" charset="2"/>
                        <a:buChar char="q"/>
                      </a:pPr>
                      <a:r>
                        <a:rPr lang="en-US" sz="3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Block Tackle</a:t>
                      </a:r>
                    </a:p>
                    <a:p>
                      <a:pPr marL="285750" marR="0" lvl="0" indent="-285750">
                        <a:lnSpc>
                          <a:spcPct val="107000"/>
                        </a:lnSpc>
                        <a:spcBef>
                          <a:spcPts val="0"/>
                        </a:spcBef>
                        <a:spcAft>
                          <a:spcPts val="0"/>
                        </a:spcAft>
                        <a:buFont typeface="Wingdings" panose="05000000000000000000" pitchFamily="2" charset="2"/>
                        <a:buChar char="q"/>
                      </a:pPr>
                      <a:r>
                        <a:rPr lang="en-US" sz="3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Kick</a:t>
                      </a:r>
                      <a:r>
                        <a:rPr lang="en-US" sz="3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Ins (no </a:t>
                      </a:r>
                      <a:r>
                        <a:rPr lang="en-US" sz="3200" b="0" baseline="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offsides</a:t>
                      </a:r>
                      <a:r>
                        <a:rPr lang="en-US" sz="3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10 </a:t>
                      </a:r>
                      <a:r>
                        <a:rPr lang="en-US" sz="3200" b="0" baseline="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yds</a:t>
                      </a:r>
                      <a:r>
                        <a:rPr lang="en-US" sz="3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285750" marR="0" lvl="0" indent="-285750">
                        <a:lnSpc>
                          <a:spcPct val="107000"/>
                        </a:lnSpc>
                        <a:spcBef>
                          <a:spcPts val="0"/>
                        </a:spcBef>
                        <a:spcAft>
                          <a:spcPts val="0"/>
                        </a:spcAft>
                        <a:buFont typeface="Wingdings" panose="05000000000000000000" pitchFamily="2" charset="2"/>
                        <a:buChar char="q"/>
                      </a:pPr>
                      <a:r>
                        <a:rPr lang="en-US" sz="3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Corner Kick Ins (10 yes, cannot go into the penalty area.</a:t>
                      </a:r>
                    </a:p>
                    <a:p>
                      <a:pPr marL="285750" marR="0" lvl="0" indent="-285750">
                        <a:lnSpc>
                          <a:spcPct val="107000"/>
                        </a:lnSpc>
                        <a:spcBef>
                          <a:spcPts val="0"/>
                        </a:spcBef>
                        <a:spcAft>
                          <a:spcPts val="0"/>
                        </a:spcAft>
                        <a:buFont typeface="Wingdings" panose="05000000000000000000" pitchFamily="2" charset="2"/>
                        <a:buChar char="q"/>
                      </a:pPr>
                      <a:r>
                        <a:rPr lang="en-US" sz="3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Punting</a:t>
                      </a:r>
                    </a:p>
                    <a:p>
                      <a:pPr marL="285750" marR="0" lvl="0" indent="-285750">
                        <a:lnSpc>
                          <a:spcPct val="107000"/>
                        </a:lnSpc>
                        <a:spcBef>
                          <a:spcPts val="0"/>
                        </a:spcBef>
                        <a:spcAft>
                          <a:spcPts val="0"/>
                        </a:spcAft>
                        <a:buFont typeface="Wingdings" panose="05000000000000000000" pitchFamily="2" charset="2"/>
                        <a:buChar char="q"/>
                      </a:pPr>
                      <a:r>
                        <a:rPr lang="en-US" sz="3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Quick restarts</a:t>
                      </a:r>
                      <a:endParaRPr lang="en-US"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noFill/>
                  </a:tcPr>
                </a:tc>
                <a:extLst>
                  <a:ext uri="{0D108BD9-81ED-4DB2-BD59-A6C34878D82A}">
                    <a16:rowId xmlns:a16="http://schemas.microsoft.com/office/drawing/2014/main" val="4192930426"/>
                  </a:ext>
                </a:extLst>
              </a:tr>
            </a:tbl>
          </a:graphicData>
        </a:graphic>
      </p:graphicFrame>
      <p:sp>
        <p:nvSpPr>
          <p:cNvPr id="7" name="TextBox 6"/>
          <p:cNvSpPr txBox="1"/>
          <p:nvPr/>
        </p:nvSpPr>
        <p:spPr>
          <a:xfrm>
            <a:off x="169503" y="5255027"/>
            <a:ext cx="10613571" cy="1384995"/>
          </a:xfrm>
          <a:prstGeom prst="rect">
            <a:avLst/>
          </a:prstGeom>
          <a:noFill/>
        </p:spPr>
        <p:txBody>
          <a:bodyPr wrap="square" rtlCol="0">
            <a:spAutoFit/>
          </a:bodyPr>
          <a:lstStyle/>
          <a:p>
            <a:r>
              <a:rPr lang="en-US" sz="2800" dirty="0" smtClean="0">
                <a:latin typeface="Calibri" panose="020F0502020204030204" pitchFamily="34" charset="0"/>
              </a:rPr>
              <a:t>Balls should be sanitized if they touch player’s face or if hand touches face and then ball (goalie). Need a clean back up ball at the ready to swap in. </a:t>
            </a:r>
            <a:endParaRPr lang="en-US" sz="2800" dirty="0">
              <a:latin typeface="Calibri" panose="020F0502020204030204" pitchFamily="34" charset="0"/>
            </a:endParaRPr>
          </a:p>
        </p:txBody>
      </p:sp>
    </p:spTree>
    <p:extLst>
      <p:ext uri="{BB962C8B-B14F-4D97-AF65-F5344CB8AC3E}">
        <p14:creationId xmlns:p14="http://schemas.microsoft.com/office/powerpoint/2010/main" val="89861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spacing</a:t>
            </a:r>
            <a:endParaRPr lang="en-US" dirty="0"/>
          </a:p>
        </p:txBody>
      </p:sp>
      <p:sp>
        <p:nvSpPr>
          <p:cNvPr id="3" name="Content Placeholder 2"/>
          <p:cNvSpPr>
            <a:spLocks noGrp="1"/>
          </p:cNvSpPr>
          <p:nvPr>
            <p:ph idx="1"/>
          </p:nvPr>
        </p:nvSpPr>
        <p:spPr>
          <a:xfrm>
            <a:off x="798022" y="1795548"/>
            <a:ext cx="10330226" cy="4376651"/>
          </a:xfrm>
        </p:spPr>
        <p:txBody>
          <a:bodyPr>
            <a:normAutofit fontScale="92500" lnSpcReduction="10000"/>
          </a:bodyPr>
          <a:lstStyle/>
          <a:p>
            <a:pPr>
              <a:buFont typeface="Wingdings" panose="05000000000000000000" pitchFamily="2" charset="2"/>
              <a:buChar char="q"/>
            </a:pPr>
            <a:r>
              <a:rPr lang="en-US" sz="2400" dirty="0" smtClean="0"/>
              <a:t>25 players max on field for practices or games</a:t>
            </a:r>
          </a:p>
          <a:p>
            <a:pPr>
              <a:buFont typeface="Wingdings" panose="05000000000000000000" pitchFamily="2" charset="2"/>
              <a:buChar char="q"/>
            </a:pPr>
            <a:r>
              <a:rPr lang="en-US" sz="2400" dirty="0"/>
              <a:t> </a:t>
            </a:r>
            <a:r>
              <a:rPr lang="en-US" sz="2400" dirty="0" smtClean="0"/>
              <a:t>Teams must practice/play on standard size fields for their cohort.</a:t>
            </a:r>
          </a:p>
          <a:p>
            <a:pPr>
              <a:buFont typeface="Wingdings" panose="05000000000000000000" pitchFamily="2" charset="2"/>
              <a:buChar char="q"/>
            </a:pPr>
            <a:r>
              <a:rPr lang="en-US" sz="2400" dirty="0" smtClean="0"/>
              <a:t>Max of ONE spectator per player </a:t>
            </a:r>
          </a:p>
          <a:p>
            <a:pPr>
              <a:buFont typeface="Wingdings" panose="05000000000000000000" pitchFamily="2" charset="2"/>
              <a:buChar char="q"/>
            </a:pPr>
            <a:r>
              <a:rPr lang="en-US" sz="2400" dirty="0" smtClean="0"/>
              <a:t>Fields must be 14 feet apart (minimum)</a:t>
            </a:r>
          </a:p>
          <a:p>
            <a:pPr>
              <a:buFont typeface="Wingdings" panose="05000000000000000000" pitchFamily="2" charset="2"/>
              <a:buChar char="q"/>
            </a:pPr>
            <a:r>
              <a:rPr lang="en-US" sz="2400" dirty="0" smtClean="0"/>
              <a:t>Coaches must distance 6 feet from players at all times</a:t>
            </a:r>
          </a:p>
          <a:p>
            <a:pPr>
              <a:buFont typeface="Wingdings" panose="05000000000000000000" pitchFamily="2" charset="2"/>
              <a:buChar char="q"/>
            </a:pPr>
            <a:r>
              <a:rPr lang="en-US" sz="2400" dirty="0" smtClean="0"/>
              <a:t>Players should distance from each other when possible on the field.</a:t>
            </a:r>
          </a:p>
          <a:p>
            <a:pPr>
              <a:buFont typeface="Wingdings" panose="05000000000000000000" pitchFamily="2" charset="2"/>
              <a:buChar char="q"/>
            </a:pPr>
            <a:r>
              <a:rPr lang="en-US" sz="2400" dirty="0" smtClean="0"/>
              <a:t>No hand shakes, fist bumping </a:t>
            </a:r>
          </a:p>
          <a:p>
            <a:pPr>
              <a:buFont typeface="Wingdings" panose="05000000000000000000" pitchFamily="2" charset="2"/>
              <a:buChar char="q"/>
            </a:pPr>
            <a:r>
              <a:rPr lang="en-US" sz="2400" dirty="0" smtClean="0"/>
              <a:t>Spectators must remain 6 feet away from sideline to keep distancing from players and coaches.</a:t>
            </a:r>
          </a:p>
          <a:p>
            <a:pPr>
              <a:buFont typeface="Wingdings" panose="05000000000000000000" pitchFamily="2" charset="2"/>
              <a:buChar char="q"/>
            </a:pPr>
            <a:r>
              <a:rPr lang="en-US" sz="2400" dirty="0" smtClean="0"/>
              <a:t>Spectators must remain 6 feet away from other spectators at all times and wear a mask at all times.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Tree>
    <p:extLst>
      <p:ext uri="{BB962C8B-B14F-4D97-AF65-F5344CB8AC3E}">
        <p14:creationId xmlns:p14="http://schemas.microsoft.com/office/powerpoint/2010/main" val="1957375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Tracing and procedures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smtClean="0"/>
              <a:t>When a parent/guardian brings a child to practice/scrimmage each child MUST bring a signed monitoring sheet required by the Town of Bedford. If a child does not have a sheet they will not be permitted to remain at soccer. Coaches will be provided extra monitoring sheets in case they forget.</a:t>
            </a:r>
          </a:p>
          <a:p>
            <a:pPr>
              <a:buFont typeface="Wingdings" panose="05000000000000000000" pitchFamily="2" charset="2"/>
              <a:buChar char="q"/>
            </a:pPr>
            <a:r>
              <a:rPr lang="en-US" dirty="0" smtClean="0"/>
              <a:t>By signing the monitoring sheet the parent is agreeing that they will keep their child home if they had answered yes to any of the monitoring questions. </a:t>
            </a:r>
          </a:p>
          <a:p>
            <a:pPr>
              <a:buFont typeface="Wingdings" panose="05000000000000000000" pitchFamily="2" charset="2"/>
              <a:buChar char="q"/>
            </a:pPr>
            <a:r>
              <a:rPr lang="en-US" dirty="0" smtClean="0"/>
              <a:t>Each team should have a COVID-19 Coordinator and must take attendance at all events and keep this record through the season.</a:t>
            </a:r>
          </a:p>
          <a:p>
            <a:pPr>
              <a:buFont typeface="Wingdings" panose="05000000000000000000" pitchFamily="2" charset="2"/>
              <a:buChar char="q"/>
            </a:pPr>
            <a:r>
              <a:rPr lang="en-US" dirty="0" smtClean="0"/>
              <a:t>If a child, coach or spectator tests positive the COVID-19 coordinator should contact Nikki or Amy at the Bedford Recreation Department immediately who will contact the Bedford Board of Health.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Tree>
    <p:extLst>
      <p:ext uri="{BB962C8B-B14F-4D97-AF65-F5344CB8AC3E}">
        <p14:creationId xmlns:p14="http://schemas.microsoft.com/office/powerpoint/2010/main" val="3859741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
        <p:nvSpPr>
          <p:cNvPr id="4" name="TextBox 3"/>
          <p:cNvSpPr txBox="1"/>
          <p:nvPr/>
        </p:nvSpPr>
        <p:spPr>
          <a:xfrm>
            <a:off x="757382" y="1274618"/>
            <a:ext cx="2512291" cy="3139321"/>
          </a:xfrm>
          <a:prstGeom prst="rect">
            <a:avLst/>
          </a:prstGeom>
          <a:noFill/>
        </p:spPr>
        <p:txBody>
          <a:bodyPr wrap="square" rtlCol="0">
            <a:spAutoFit/>
          </a:bodyPr>
          <a:lstStyle/>
          <a:p>
            <a:r>
              <a:rPr lang="en-US" dirty="0" smtClean="0"/>
              <a:t>Agreement for Symptom Monitoring for the Town of Bedford</a:t>
            </a:r>
          </a:p>
          <a:p>
            <a:r>
              <a:rPr lang="en-US" dirty="0" smtClean="0"/>
              <a:t>*must be turned in once at the start of the season. </a:t>
            </a:r>
          </a:p>
          <a:p>
            <a:endParaRPr lang="en-US" dirty="0"/>
          </a:p>
          <a:p>
            <a:r>
              <a:rPr lang="en-US" dirty="0" smtClean="0"/>
              <a:t>Forms will be emailed to parents before the start of the season.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074" y="0"/>
            <a:ext cx="4855280" cy="6858000"/>
          </a:xfrm>
          <a:prstGeom prst="rect">
            <a:avLst/>
          </a:prstGeom>
        </p:spPr>
      </p:pic>
    </p:spTree>
    <p:extLst>
      <p:ext uri="{BB962C8B-B14F-4D97-AF65-F5344CB8AC3E}">
        <p14:creationId xmlns:p14="http://schemas.microsoft.com/office/powerpoint/2010/main" val="1966707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073" y="822037"/>
            <a:ext cx="2512291" cy="2308324"/>
          </a:xfrm>
          <a:prstGeom prst="rect">
            <a:avLst/>
          </a:prstGeom>
          <a:noFill/>
        </p:spPr>
        <p:txBody>
          <a:bodyPr wrap="square" rtlCol="0">
            <a:spAutoFit/>
          </a:bodyPr>
          <a:lstStyle/>
          <a:p>
            <a:r>
              <a:rPr lang="en-US" dirty="0" smtClean="0"/>
              <a:t>Medical Release Form</a:t>
            </a:r>
          </a:p>
          <a:p>
            <a:r>
              <a:rPr lang="en-US" dirty="0" smtClean="0"/>
              <a:t>*Coaches keep forms in their team bag all season. </a:t>
            </a:r>
          </a:p>
          <a:p>
            <a:endParaRPr lang="en-US" dirty="0"/>
          </a:p>
          <a:p>
            <a:r>
              <a:rPr lang="en-US" dirty="0" smtClean="0"/>
              <a:t>Forms will be emailed to parents before the start of the season. </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781"/>
          <a:stretch/>
        </p:blipFill>
        <p:spPr>
          <a:xfrm>
            <a:off x="3500583" y="166255"/>
            <a:ext cx="5791009" cy="6530109"/>
          </a:xfrm>
          <a:prstGeom prst="rect">
            <a:avLst/>
          </a:prstGeom>
        </p:spPr>
      </p:pic>
    </p:spTree>
    <p:extLst>
      <p:ext uri="{BB962C8B-B14F-4D97-AF65-F5344CB8AC3E}">
        <p14:creationId xmlns:p14="http://schemas.microsoft.com/office/powerpoint/2010/main" val="175859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35250"/>
            <a:ext cx="10058400" cy="1609344"/>
          </a:xfrm>
        </p:spPr>
        <p:txBody>
          <a:bodyPr/>
          <a:lstStyle/>
          <a:p>
            <a:r>
              <a:rPr lang="en-US" dirty="0" smtClean="0"/>
              <a:t>Face Masks</a:t>
            </a:r>
            <a:endParaRPr lang="en-US" dirty="0"/>
          </a:p>
        </p:txBody>
      </p:sp>
      <p:sp>
        <p:nvSpPr>
          <p:cNvPr id="3" name="Content Placeholder 2"/>
          <p:cNvSpPr>
            <a:spLocks noGrp="1"/>
          </p:cNvSpPr>
          <p:nvPr>
            <p:ph idx="1"/>
          </p:nvPr>
        </p:nvSpPr>
        <p:spPr>
          <a:xfrm>
            <a:off x="838200" y="1453662"/>
            <a:ext cx="10515600" cy="4723301"/>
          </a:xfrm>
        </p:spPr>
        <p:txBody>
          <a:bodyPr>
            <a:normAutofit/>
          </a:bodyPr>
          <a:lstStyle/>
          <a:p>
            <a:pPr>
              <a:buFont typeface="Wingdings" panose="05000000000000000000" pitchFamily="2" charset="2"/>
              <a:buChar char="q"/>
            </a:pPr>
            <a:r>
              <a:rPr lang="en-US" dirty="0" smtClean="0"/>
              <a:t>Facemasks must be worn by players at all times</a:t>
            </a:r>
          </a:p>
          <a:p>
            <a:pPr>
              <a:buFont typeface="Wingdings" panose="05000000000000000000" pitchFamily="2" charset="2"/>
              <a:buChar char="q"/>
            </a:pPr>
            <a:r>
              <a:rPr lang="en-US" dirty="0" smtClean="0"/>
              <a:t>Facemasks must be worn by coaches at all times</a:t>
            </a:r>
          </a:p>
          <a:p>
            <a:pPr>
              <a:buFont typeface="Wingdings" panose="05000000000000000000" pitchFamily="2" charset="2"/>
              <a:buChar char="q"/>
            </a:pPr>
            <a:r>
              <a:rPr lang="en-US" dirty="0" smtClean="0"/>
              <a:t>Facemasks must be worn by spectators at all times</a:t>
            </a:r>
          </a:p>
          <a:p>
            <a:pPr>
              <a:buFont typeface="Wingdings" panose="05000000000000000000" pitchFamily="2" charset="2"/>
              <a:buChar char="q"/>
            </a:pPr>
            <a:r>
              <a:rPr lang="en-US" dirty="0" smtClean="0"/>
              <a:t>The COVID-19 coordinator is responsible for making sure that all players/coaches/spectators are abiding by the facemask rules. If someone is in non-compliance the COVID-19 coordinator for that team should address the parent/spectator and if they do not comply the </a:t>
            </a:r>
            <a:r>
              <a:rPr lang="en-US" smtClean="0"/>
              <a:t>COVID Coordinator </a:t>
            </a:r>
            <a:r>
              <a:rPr lang="en-US" dirty="0" smtClean="0"/>
              <a:t>should contact the Recreation Department to report non-compliance.</a:t>
            </a:r>
          </a:p>
          <a:p>
            <a:pPr>
              <a:buFont typeface="Wingdings" panose="05000000000000000000" pitchFamily="2" charset="2"/>
              <a:buChar char="q"/>
            </a:pPr>
            <a:r>
              <a:rPr lang="en-US" dirty="0" smtClean="0"/>
              <a:t>Non compliance of facemask and distancing rules could result in suspension of field permits and program by the Town of Bedford. </a:t>
            </a:r>
          </a:p>
          <a:p>
            <a:pPr marL="0" indent="0">
              <a:buNone/>
            </a:pPr>
            <a:endParaRPr lang="en-US"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870" y="5947525"/>
            <a:ext cx="910475" cy="910475"/>
          </a:xfrm>
          <a:prstGeom prst="rect">
            <a:avLst/>
          </a:prstGeom>
        </p:spPr>
      </p:pic>
    </p:spTree>
    <p:extLst>
      <p:ext uri="{BB962C8B-B14F-4D97-AF65-F5344CB8AC3E}">
        <p14:creationId xmlns:p14="http://schemas.microsoft.com/office/powerpoint/2010/main" val="10954187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617</TotalTime>
  <Words>1558</Words>
  <Application>Microsoft Office PowerPoint</Application>
  <PresentationFormat>Widescreen</PresentationFormat>
  <Paragraphs>214</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Helvetica</vt:lpstr>
      <vt:lpstr>Rockwell</vt:lpstr>
      <vt:lpstr>Rockwell Condensed</vt:lpstr>
      <vt:lpstr>Symbol</vt:lpstr>
      <vt:lpstr>Times New Roman</vt:lpstr>
      <vt:lpstr>Wingdings</vt:lpstr>
      <vt:lpstr>Wood Type</vt:lpstr>
      <vt:lpstr>Bedford Youth Soccer</vt:lpstr>
      <vt:lpstr>Agenda</vt:lpstr>
      <vt:lpstr>Fall 2020 Soccer goal:</vt:lpstr>
      <vt:lpstr>Modifications made to the game:</vt:lpstr>
      <vt:lpstr>Field spacing</vt:lpstr>
      <vt:lpstr>COVID-19 Tracing and procedures</vt:lpstr>
      <vt:lpstr>PowerPoint Presentation</vt:lpstr>
      <vt:lpstr>PowerPoint Presentation</vt:lpstr>
      <vt:lpstr>Face Masks</vt:lpstr>
      <vt:lpstr>CORI</vt:lpstr>
      <vt:lpstr>Grade 3-8 Field assignments </vt:lpstr>
      <vt:lpstr>Grade K-2 Field assignments </vt:lpstr>
      <vt:lpstr>Intramural (Grade K-2) Playing Field Assignment Map</vt:lpstr>
      <vt:lpstr>Equipment/Equipment Distribution</vt:lpstr>
      <vt:lpstr>Other reminders</vt:lpstr>
      <vt:lpstr>Coaching resources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Bedford Youth Soccer</dc:title>
  <dc:creator>Taylor, Nikki</dc:creator>
  <cp:lastModifiedBy>Rotella, Jason - 1005 - MITLL</cp:lastModifiedBy>
  <cp:revision>51</cp:revision>
  <dcterms:created xsi:type="dcterms:W3CDTF">2020-08-12T18:16:04Z</dcterms:created>
  <dcterms:modified xsi:type="dcterms:W3CDTF">2020-09-22T23:23:56Z</dcterms:modified>
</cp:coreProperties>
</file>